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7"/>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84" r:id="rId20"/>
    <p:sldId id="272" r:id="rId21"/>
    <p:sldId id="286" r:id="rId22"/>
    <p:sldId id="273" r:id="rId23"/>
    <p:sldId id="274" r:id="rId24"/>
    <p:sldId id="275" r:id="rId25"/>
    <p:sldId id="288" r:id="rId26"/>
    <p:sldId id="276" r:id="rId27"/>
    <p:sldId id="287" r:id="rId28"/>
    <p:sldId id="289" r:id="rId29"/>
    <p:sldId id="277" r:id="rId30"/>
    <p:sldId id="278" r:id="rId31"/>
    <p:sldId id="290" r:id="rId32"/>
    <p:sldId id="279" r:id="rId33"/>
    <p:sldId id="280" r:id="rId34"/>
    <p:sldId id="281" r:id="rId35"/>
    <p:sldId id="282" r:id="rId36"/>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F7FA"/>
    <a:srgbClr val="00A896"/>
    <a:srgbClr val="1E3A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B0A790-52BA-AE48-A874-7F1143CE0F73}" v="28" dt="2026-02-09T15:52:06.791"/>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23"/>
    <p:restoredTop sz="80391"/>
  </p:normalViewPr>
  <p:slideViewPr>
    <p:cSldViewPr snapToGrid="0" snapToObjects="1">
      <p:cViewPr varScale="1">
        <p:scale>
          <a:sx n="117" d="100"/>
          <a:sy n="117" d="100"/>
        </p:scale>
        <p:origin x="13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mien Lorigeon" userId="9a4fd194-fb84-45ee-bc1d-c6a6a58518dc" providerId="ADAL" clId="{6D39B212-9ABD-5D28-A051-714577534D76}"/>
    <pc:docChg chg="modSld">
      <pc:chgData name="Damien Lorigeon" userId="9a4fd194-fb84-45ee-bc1d-c6a6a58518dc" providerId="ADAL" clId="{6D39B212-9ABD-5D28-A051-714577534D76}" dt="2026-02-09T15:52:06.790" v="123"/>
      <pc:docMkLst>
        <pc:docMk/>
      </pc:docMkLst>
      <pc:sldChg chg="modSp mod">
        <pc:chgData name="Damien Lorigeon" userId="9a4fd194-fb84-45ee-bc1d-c6a6a58518dc" providerId="ADAL" clId="{6D39B212-9ABD-5D28-A051-714577534D76}" dt="2026-02-09T15:52:06.790" v="123"/>
        <pc:sldMkLst>
          <pc:docMk/>
          <pc:sldMk cId="0" sldId="257"/>
        </pc:sldMkLst>
        <pc:spChg chg="mod">
          <ac:chgData name="Damien Lorigeon" userId="9a4fd194-fb84-45ee-bc1d-c6a6a58518dc" providerId="ADAL" clId="{6D39B212-9ABD-5D28-A051-714577534D76}" dt="2026-02-09T15:52:06.790" v="123"/>
          <ac:spMkLst>
            <pc:docMk/>
            <pc:sldMk cId="0" sldId="257"/>
            <ac:spMk id="4" creationId="{00000000-0000-0000-0000-000000000000}"/>
          </ac:spMkLst>
        </pc:spChg>
      </pc:sldChg>
      <pc:sldChg chg="modSp mod">
        <pc:chgData name="Damien Lorigeon" userId="9a4fd194-fb84-45ee-bc1d-c6a6a58518dc" providerId="ADAL" clId="{6D39B212-9ABD-5D28-A051-714577534D76}" dt="2026-02-09T15:52:02.883" v="120"/>
        <pc:sldMkLst>
          <pc:docMk/>
          <pc:sldMk cId="0" sldId="258"/>
        </pc:sldMkLst>
        <pc:spChg chg="mod">
          <ac:chgData name="Damien Lorigeon" userId="9a4fd194-fb84-45ee-bc1d-c6a6a58518dc" providerId="ADAL" clId="{6D39B212-9ABD-5D28-A051-714577534D76}" dt="2026-02-09T15:52:02.883" v="120"/>
          <ac:spMkLst>
            <pc:docMk/>
            <pc:sldMk cId="0" sldId="258"/>
            <ac:spMk id="4" creationId="{00000000-0000-0000-0000-000000000000}"/>
          </ac:spMkLst>
        </pc:spChg>
      </pc:sldChg>
      <pc:sldChg chg="modSp mod">
        <pc:chgData name="Damien Lorigeon" userId="9a4fd194-fb84-45ee-bc1d-c6a6a58518dc" providerId="ADAL" clId="{6D39B212-9ABD-5D28-A051-714577534D76}" dt="2026-02-09T15:51:56.362" v="117"/>
        <pc:sldMkLst>
          <pc:docMk/>
          <pc:sldMk cId="0" sldId="259"/>
        </pc:sldMkLst>
        <pc:spChg chg="mod">
          <ac:chgData name="Damien Lorigeon" userId="9a4fd194-fb84-45ee-bc1d-c6a6a58518dc" providerId="ADAL" clId="{6D39B212-9ABD-5D28-A051-714577534D76}" dt="2026-02-09T15:51:56.362" v="117"/>
          <ac:spMkLst>
            <pc:docMk/>
            <pc:sldMk cId="0" sldId="259"/>
            <ac:spMk id="4" creationId="{00000000-0000-0000-0000-000000000000}"/>
          </ac:spMkLst>
        </pc:spChg>
      </pc:sldChg>
      <pc:sldChg chg="modSp mod">
        <pc:chgData name="Damien Lorigeon" userId="9a4fd194-fb84-45ee-bc1d-c6a6a58518dc" providerId="ADAL" clId="{6D39B212-9ABD-5D28-A051-714577534D76}" dt="2026-02-09T15:51:50.347" v="114"/>
        <pc:sldMkLst>
          <pc:docMk/>
          <pc:sldMk cId="0" sldId="260"/>
        </pc:sldMkLst>
        <pc:spChg chg="mod">
          <ac:chgData name="Damien Lorigeon" userId="9a4fd194-fb84-45ee-bc1d-c6a6a58518dc" providerId="ADAL" clId="{6D39B212-9ABD-5D28-A051-714577534D76}" dt="2026-02-09T15:51:50.347" v="114"/>
          <ac:spMkLst>
            <pc:docMk/>
            <pc:sldMk cId="0" sldId="260"/>
            <ac:spMk id="4" creationId="{00000000-0000-0000-0000-000000000000}"/>
          </ac:spMkLst>
        </pc:spChg>
      </pc:sldChg>
      <pc:sldChg chg="modSp mod">
        <pc:chgData name="Damien Lorigeon" userId="9a4fd194-fb84-45ee-bc1d-c6a6a58518dc" providerId="ADAL" clId="{6D39B212-9ABD-5D28-A051-714577534D76}" dt="2026-02-09T15:51:44.592" v="111"/>
        <pc:sldMkLst>
          <pc:docMk/>
          <pc:sldMk cId="0" sldId="261"/>
        </pc:sldMkLst>
        <pc:spChg chg="mod">
          <ac:chgData name="Damien Lorigeon" userId="9a4fd194-fb84-45ee-bc1d-c6a6a58518dc" providerId="ADAL" clId="{6D39B212-9ABD-5D28-A051-714577534D76}" dt="2026-02-09T15:51:44.592" v="111"/>
          <ac:spMkLst>
            <pc:docMk/>
            <pc:sldMk cId="0" sldId="261"/>
            <ac:spMk id="4" creationId="{00000000-0000-0000-0000-000000000000}"/>
          </ac:spMkLst>
        </pc:spChg>
      </pc:sldChg>
      <pc:sldChg chg="modSp mod">
        <pc:chgData name="Damien Lorigeon" userId="9a4fd194-fb84-45ee-bc1d-c6a6a58518dc" providerId="ADAL" clId="{6D39B212-9ABD-5D28-A051-714577534D76}" dt="2026-02-09T15:51:39.957" v="108"/>
        <pc:sldMkLst>
          <pc:docMk/>
          <pc:sldMk cId="0" sldId="262"/>
        </pc:sldMkLst>
        <pc:spChg chg="mod">
          <ac:chgData name="Damien Lorigeon" userId="9a4fd194-fb84-45ee-bc1d-c6a6a58518dc" providerId="ADAL" clId="{6D39B212-9ABD-5D28-A051-714577534D76}" dt="2026-02-09T15:51:39.957" v="108"/>
          <ac:spMkLst>
            <pc:docMk/>
            <pc:sldMk cId="0" sldId="262"/>
            <ac:spMk id="4" creationId="{00000000-0000-0000-0000-000000000000}"/>
          </ac:spMkLst>
        </pc:spChg>
      </pc:sldChg>
      <pc:sldChg chg="modSp mod">
        <pc:chgData name="Damien Lorigeon" userId="9a4fd194-fb84-45ee-bc1d-c6a6a58518dc" providerId="ADAL" clId="{6D39B212-9ABD-5D28-A051-714577534D76}" dt="2026-02-09T15:51:35.282" v="105"/>
        <pc:sldMkLst>
          <pc:docMk/>
          <pc:sldMk cId="0" sldId="263"/>
        </pc:sldMkLst>
        <pc:spChg chg="mod">
          <ac:chgData name="Damien Lorigeon" userId="9a4fd194-fb84-45ee-bc1d-c6a6a58518dc" providerId="ADAL" clId="{6D39B212-9ABD-5D28-A051-714577534D76}" dt="2026-02-09T15:51:35.282" v="105"/>
          <ac:spMkLst>
            <pc:docMk/>
            <pc:sldMk cId="0" sldId="263"/>
            <ac:spMk id="4" creationId="{00000000-0000-0000-0000-000000000000}"/>
          </ac:spMkLst>
        </pc:spChg>
      </pc:sldChg>
      <pc:sldChg chg="modSp mod">
        <pc:chgData name="Damien Lorigeon" userId="9a4fd194-fb84-45ee-bc1d-c6a6a58518dc" providerId="ADAL" clId="{6D39B212-9ABD-5D28-A051-714577534D76}" dt="2026-02-09T15:51:31.462" v="102"/>
        <pc:sldMkLst>
          <pc:docMk/>
          <pc:sldMk cId="0" sldId="264"/>
        </pc:sldMkLst>
        <pc:spChg chg="mod">
          <ac:chgData name="Damien Lorigeon" userId="9a4fd194-fb84-45ee-bc1d-c6a6a58518dc" providerId="ADAL" clId="{6D39B212-9ABD-5D28-A051-714577534D76}" dt="2026-02-09T15:51:31.462" v="102"/>
          <ac:spMkLst>
            <pc:docMk/>
            <pc:sldMk cId="0" sldId="264"/>
            <ac:spMk id="4" creationId="{00000000-0000-0000-0000-000000000000}"/>
          </ac:spMkLst>
        </pc:spChg>
      </pc:sldChg>
      <pc:sldChg chg="modSp mod">
        <pc:chgData name="Damien Lorigeon" userId="9a4fd194-fb84-45ee-bc1d-c6a6a58518dc" providerId="ADAL" clId="{6D39B212-9ABD-5D28-A051-714577534D76}" dt="2026-02-09T15:51:24.936" v="99"/>
        <pc:sldMkLst>
          <pc:docMk/>
          <pc:sldMk cId="0" sldId="265"/>
        </pc:sldMkLst>
        <pc:spChg chg="mod">
          <ac:chgData name="Damien Lorigeon" userId="9a4fd194-fb84-45ee-bc1d-c6a6a58518dc" providerId="ADAL" clId="{6D39B212-9ABD-5D28-A051-714577534D76}" dt="2026-02-09T15:51:24.936" v="99"/>
          <ac:spMkLst>
            <pc:docMk/>
            <pc:sldMk cId="0" sldId="265"/>
            <ac:spMk id="4" creationId="{00000000-0000-0000-0000-000000000000}"/>
          </ac:spMkLst>
        </pc:spChg>
      </pc:sldChg>
      <pc:sldChg chg="modSp mod">
        <pc:chgData name="Damien Lorigeon" userId="9a4fd194-fb84-45ee-bc1d-c6a6a58518dc" providerId="ADAL" clId="{6D39B212-9ABD-5D28-A051-714577534D76}" dt="2026-02-09T15:51:19.228" v="96"/>
        <pc:sldMkLst>
          <pc:docMk/>
          <pc:sldMk cId="0" sldId="266"/>
        </pc:sldMkLst>
        <pc:spChg chg="mod">
          <ac:chgData name="Damien Lorigeon" userId="9a4fd194-fb84-45ee-bc1d-c6a6a58518dc" providerId="ADAL" clId="{6D39B212-9ABD-5D28-A051-714577534D76}" dt="2026-02-09T15:51:19.228" v="96"/>
          <ac:spMkLst>
            <pc:docMk/>
            <pc:sldMk cId="0" sldId="266"/>
            <ac:spMk id="4" creationId="{00000000-0000-0000-0000-000000000000}"/>
          </ac:spMkLst>
        </pc:spChg>
      </pc:sldChg>
      <pc:sldChg chg="modSp mod">
        <pc:chgData name="Damien Lorigeon" userId="9a4fd194-fb84-45ee-bc1d-c6a6a58518dc" providerId="ADAL" clId="{6D39B212-9ABD-5D28-A051-714577534D76}" dt="2026-02-09T15:51:15.168" v="93"/>
        <pc:sldMkLst>
          <pc:docMk/>
          <pc:sldMk cId="0" sldId="267"/>
        </pc:sldMkLst>
        <pc:spChg chg="mod">
          <ac:chgData name="Damien Lorigeon" userId="9a4fd194-fb84-45ee-bc1d-c6a6a58518dc" providerId="ADAL" clId="{6D39B212-9ABD-5D28-A051-714577534D76}" dt="2026-02-09T15:51:15.168" v="93"/>
          <ac:spMkLst>
            <pc:docMk/>
            <pc:sldMk cId="0" sldId="267"/>
            <ac:spMk id="4" creationId="{00000000-0000-0000-0000-000000000000}"/>
          </ac:spMkLst>
        </pc:spChg>
      </pc:sldChg>
      <pc:sldChg chg="modSp mod">
        <pc:chgData name="Damien Lorigeon" userId="9a4fd194-fb84-45ee-bc1d-c6a6a58518dc" providerId="ADAL" clId="{6D39B212-9ABD-5D28-A051-714577534D76}" dt="2026-02-09T15:51:11.338" v="90"/>
        <pc:sldMkLst>
          <pc:docMk/>
          <pc:sldMk cId="0" sldId="268"/>
        </pc:sldMkLst>
        <pc:spChg chg="mod">
          <ac:chgData name="Damien Lorigeon" userId="9a4fd194-fb84-45ee-bc1d-c6a6a58518dc" providerId="ADAL" clId="{6D39B212-9ABD-5D28-A051-714577534D76}" dt="2026-02-09T15:51:11.338" v="90"/>
          <ac:spMkLst>
            <pc:docMk/>
            <pc:sldMk cId="0" sldId="268"/>
            <ac:spMk id="4" creationId="{00000000-0000-0000-0000-000000000000}"/>
          </ac:spMkLst>
        </pc:spChg>
      </pc:sldChg>
      <pc:sldChg chg="modSp mod">
        <pc:chgData name="Damien Lorigeon" userId="9a4fd194-fb84-45ee-bc1d-c6a6a58518dc" providerId="ADAL" clId="{6D39B212-9ABD-5D28-A051-714577534D76}" dt="2026-02-09T15:51:07.467" v="87"/>
        <pc:sldMkLst>
          <pc:docMk/>
          <pc:sldMk cId="0" sldId="269"/>
        </pc:sldMkLst>
        <pc:spChg chg="mod">
          <ac:chgData name="Damien Lorigeon" userId="9a4fd194-fb84-45ee-bc1d-c6a6a58518dc" providerId="ADAL" clId="{6D39B212-9ABD-5D28-A051-714577534D76}" dt="2026-02-09T15:51:07.467" v="87"/>
          <ac:spMkLst>
            <pc:docMk/>
            <pc:sldMk cId="0" sldId="269"/>
            <ac:spMk id="4" creationId="{00000000-0000-0000-0000-000000000000}"/>
          </ac:spMkLst>
        </pc:spChg>
      </pc:sldChg>
      <pc:sldChg chg="modSp mod">
        <pc:chgData name="Damien Lorigeon" userId="9a4fd194-fb84-45ee-bc1d-c6a6a58518dc" providerId="ADAL" clId="{6D39B212-9ABD-5D28-A051-714577534D76}" dt="2026-02-09T15:51:02.476" v="84"/>
        <pc:sldMkLst>
          <pc:docMk/>
          <pc:sldMk cId="0" sldId="270"/>
        </pc:sldMkLst>
        <pc:spChg chg="mod">
          <ac:chgData name="Damien Lorigeon" userId="9a4fd194-fb84-45ee-bc1d-c6a6a58518dc" providerId="ADAL" clId="{6D39B212-9ABD-5D28-A051-714577534D76}" dt="2026-02-09T15:51:02.476" v="84"/>
          <ac:spMkLst>
            <pc:docMk/>
            <pc:sldMk cId="0" sldId="270"/>
            <ac:spMk id="4" creationId="{00000000-0000-0000-0000-000000000000}"/>
          </ac:spMkLst>
        </pc:spChg>
      </pc:sldChg>
      <pc:sldChg chg="modSp mod">
        <pc:chgData name="Damien Lorigeon" userId="9a4fd194-fb84-45ee-bc1d-c6a6a58518dc" providerId="ADAL" clId="{6D39B212-9ABD-5D28-A051-714577534D76}" dt="2026-02-09T15:50:52.807" v="78"/>
        <pc:sldMkLst>
          <pc:docMk/>
          <pc:sldMk cId="0" sldId="272"/>
        </pc:sldMkLst>
        <pc:spChg chg="mod">
          <ac:chgData name="Damien Lorigeon" userId="9a4fd194-fb84-45ee-bc1d-c6a6a58518dc" providerId="ADAL" clId="{6D39B212-9ABD-5D28-A051-714577534D76}" dt="2026-02-09T15:50:52.807" v="78"/>
          <ac:spMkLst>
            <pc:docMk/>
            <pc:sldMk cId="0" sldId="272"/>
            <ac:spMk id="4" creationId="{00000000-0000-0000-0000-000000000000}"/>
          </ac:spMkLst>
        </pc:spChg>
      </pc:sldChg>
      <pc:sldChg chg="modSp mod">
        <pc:chgData name="Damien Lorigeon" userId="9a4fd194-fb84-45ee-bc1d-c6a6a58518dc" providerId="ADAL" clId="{6D39B212-9ABD-5D28-A051-714577534D76}" dt="2026-02-09T15:50:39.315" v="72"/>
        <pc:sldMkLst>
          <pc:docMk/>
          <pc:sldMk cId="0" sldId="273"/>
        </pc:sldMkLst>
        <pc:spChg chg="mod">
          <ac:chgData name="Damien Lorigeon" userId="9a4fd194-fb84-45ee-bc1d-c6a6a58518dc" providerId="ADAL" clId="{6D39B212-9ABD-5D28-A051-714577534D76}" dt="2026-02-09T15:50:39.315" v="72"/>
          <ac:spMkLst>
            <pc:docMk/>
            <pc:sldMk cId="0" sldId="273"/>
            <ac:spMk id="4" creationId="{00000000-0000-0000-0000-000000000000}"/>
          </ac:spMkLst>
        </pc:spChg>
      </pc:sldChg>
      <pc:sldChg chg="modSp mod">
        <pc:chgData name="Damien Lorigeon" userId="9a4fd194-fb84-45ee-bc1d-c6a6a58518dc" providerId="ADAL" clId="{6D39B212-9ABD-5D28-A051-714577534D76}" dt="2026-02-09T15:50:34.378" v="69"/>
        <pc:sldMkLst>
          <pc:docMk/>
          <pc:sldMk cId="0" sldId="274"/>
        </pc:sldMkLst>
        <pc:spChg chg="mod">
          <ac:chgData name="Damien Lorigeon" userId="9a4fd194-fb84-45ee-bc1d-c6a6a58518dc" providerId="ADAL" clId="{6D39B212-9ABD-5D28-A051-714577534D76}" dt="2026-02-09T15:50:34.378" v="69"/>
          <ac:spMkLst>
            <pc:docMk/>
            <pc:sldMk cId="0" sldId="274"/>
            <ac:spMk id="4" creationId="{00000000-0000-0000-0000-000000000000}"/>
          </ac:spMkLst>
        </pc:spChg>
      </pc:sldChg>
      <pc:sldChg chg="modSp mod">
        <pc:chgData name="Damien Lorigeon" userId="9a4fd194-fb84-45ee-bc1d-c6a6a58518dc" providerId="ADAL" clId="{6D39B212-9ABD-5D28-A051-714577534D76}" dt="2026-02-09T15:50:29.038" v="66"/>
        <pc:sldMkLst>
          <pc:docMk/>
          <pc:sldMk cId="0" sldId="275"/>
        </pc:sldMkLst>
        <pc:spChg chg="mod">
          <ac:chgData name="Damien Lorigeon" userId="9a4fd194-fb84-45ee-bc1d-c6a6a58518dc" providerId="ADAL" clId="{6D39B212-9ABD-5D28-A051-714577534D76}" dt="2026-02-09T15:50:29.038" v="66"/>
          <ac:spMkLst>
            <pc:docMk/>
            <pc:sldMk cId="0" sldId="275"/>
            <ac:spMk id="4" creationId="{00000000-0000-0000-0000-000000000000}"/>
          </ac:spMkLst>
        </pc:spChg>
      </pc:sldChg>
      <pc:sldChg chg="modSp mod">
        <pc:chgData name="Damien Lorigeon" userId="9a4fd194-fb84-45ee-bc1d-c6a6a58518dc" providerId="ADAL" clId="{6D39B212-9ABD-5D28-A051-714577534D76}" dt="2026-02-09T15:50:19.312" v="60"/>
        <pc:sldMkLst>
          <pc:docMk/>
          <pc:sldMk cId="0" sldId="276"/>
        </pc:sldMkLst>
        <pc:spChg chg="mod">
          <ac:chgData name="Damien Lorigeon" userId="9a4fd194-fb84-45ee-bc1d-c6a6a58518dc" providerId="ADAL" clId="{6D39B212-9ABD-5D28-A051-714577534D76}" dt="2026-02-09T15:50:19.312" v="60"/>
          <ac:spMkLst>
            <pc:docMk/>
            <pc:sldMk cId="0" sldId="276"/>
            <ac:spMk id="4" creationId="{00000000-0000-0000-0000-000000000000}"/>
          </ac:spMkLst>
        </pc:spChg>
      </pc:sldChg>
      <pc:sldChg chg="modSp mod">
        <pc:chgData name="Damien Lorigeon" userId="9a4fd194-fb84-45ee-bc1d-c6a6a58518dc" providerId="ADAL" clId="{6D39B212-9ABD-5D28-A051-714577534D76}" dt="2026-02-09T15:50:04.785" v="51"/>
        <pc:sldMkLst>
          <pc:docMk/>
          <pc:sldMk cId="0" sldId="277"/>
        </pc:sldMkLst>
        <pc:spChg chg="mod">
          <ac:chgData name="Damien Lorigeon" userId="9a4fd194-fb84-45ee-bc1d-c6a6a58518dc" providerId="ADAL" clId="{6D39B212-9ABD-5D28-A051-714577534D76}" dt="2026-02-09T15:50:04.785" v="51"/>
          <ac:spMkLst>
            <pc:docMk/>
            <pc:sldMk cId="0" sldId="277"/>
            <ac:spMk id="4" creationId="{00000000-0000-0000-0000-000000000000}"/>
          </ac:spMkLst>
        </pc:spChg>
      </pc:sldChg>
      <pc:sldChg chg="modSp mod">
        <pc:chgData name="Damien Lorigeon" userId="9a4fd194-fb84-45ee-bc1d-c6a6a58518dc" providerId="ADAL" clId="{6D39B212-9ABD-5D28-A051-714577534D76}" dt="2026-02-09T15:50:00.491" v="48"/>
        <pc:sldMkLst>
          <pc:docMk/>
          <pc:sldMk cId="0" sldId="278"/>
        </pc:sldMkLst>
        <pc:spChg chg="mod">
          <ac:chgData name="Damien Lorigeon" userId="9a4fd194-fb84-45ee-bc1d-c6a6a58518dc" providerId="ADAL" clId="{6D39B212-9ABD-5D28-A051-714577534D76}" dt="2026-02-09T15:50:00.491" v="48"/>
          <ac:spMkLst>
            <pc:docMk/>
            <pc:sldMk cId="0" sldId="278"/>
            <ac:spMk id="4" creationId="{00000000-0000-0000-0000-000000000000}"/>
          </ac:spMkLst>
        </pc:spChg>
      </pc:sldChg>
      <pc:sldChg chg="modSp mod">
        <pc:chgData name="Damien Lorigeon" userId="9a4fd194-fb84-45ee-bc1d-c6a6a58518dc" providerId="ADAL" clId="{6D39B212-9ABD-5D28-A051-714577534D76}" dt="2026-02-09T15:49:52.177" v="42"/>
        <pc:sldMkLst>
          <pc:docMk/>
          <pc:sldMk cId="0" sldId="279"/>
        </pc:sldMkLst>
        <pc:spChg chg="mod">
          <ac:chgData name="Damien Lorigeon" userId="9a4fd194-fb84-45ee-bc1d-c6a6a58518dc" providerId="ADAL" clId="{6D39B212-9ABD-5D28-A051-714577534D76}" dt="2026-02-09T15:49:52.177" v="42"/>
          <ac:spMkLst>
            <pc:docMk/>
            <pc:sldMk cId="0" sldId="279"/>
            <ac:spMk id="4" creationId="{00000000-0000-0000-0000-000000000000}"/>
          </ac:spMkLst>
        </pc:spChg>
      </pc:sldChg>
      <pc:sldChg chg="modSp mod">
        <pc:chgData name="Damien Lorigeon" userId="9a4fd194-fb84-45ee-bc1d-c6a6a58518dc" providerId="ADAL" clId="{6D39B212-9ABD-5D28-A051-714577534D76}" dt="2026-02-09T15:49:46.265" v="39" actId="20577"/>
        <pc:sldMkLst>
          <pc:docMk/>
          <pc:sldMk cId="0" sldId="280"/>
        </pc:sldMkLst>
        <pc:spChg chg="mod">
          <ac:chgData name="Damien Lorigeon" userId="9a4fd194-fb84-45ee-bc1d-c6a6a58518dc" providerId="ADAL" clId="{6D39B212-9ABD-5D28-A051-714577534D76}" dt="2026-02-09T15:49:46.265" v="39" actId="20577"/>
          <ac:spMkLst>
            <pc:docMk/>
            <pc:sldMk cId="0" sldId="280"/>
            <ac:spMk id="4" creationId="{00000000-0000-0000-0000-000000000000}"/>
          </ac:spMkLst>
        </pc:spChg>
      </pc:sldChg>
      <pc:sldChg chg="modSp mod">
        <pc:chgData name="Damien Lorigeon" userId="9a4fd194-fb84-45ee-bc1d-c6a6a58518dc" providerId="ADAL" clId="{6D39B212-9ABD-5D28-A051-714577534D76}" dt="2026-02-09T15:50:57.790" v="81"/>
        <pc:sldMkLst>
          <pc:docMk/>
          <pc:sldMk cId="1013230274" sldId="284"/>
        </pc:sldMkLst>
        <pc:spChg chg="mod">
          <ac:chgData name="Damien Lorigeon" userId="9a4fd194-fb84-45ee-bc1d-c6a6a58518dc" providerId="ADAL" clId="{6D39B212-9ABD-5D28-A051-714577534D76}" dt="2026-02-09T15:50:57.790" v="81"/>
          <ac:spMkLst>
            <pc:docMk/>
            <pc:sldMk cId="1013230274" sldId="284"/>
            <ac:spMk id="4" creationId="{88FD7019-1E3A-7DCB-512B-3D4180E7E2D0}"/>
          </ac:spMkLst>
        </pc:spChg>
      </pc:sldChg>
      <pc:sldChg chg="modSp mod">
        <pc:chgData name="Damien Lorigeon" userId="9a4fd194-fb84-45ee-bc1d-c6a6a58518dc" providerId="ADAL" clId="{6D39B212-9ABD-5D28-A051-714577534D76}" dt="2026-02-09T15:50:44.177" v="75"/>
        <pc:sldMkLst>
          <pc:docMk/>
          <pc:sldMk cId="242073911" sldId="286"/>
        </pc:sldMkLst>
        <pc:spChg chg="mod">
          <ac:chgData name="Damien Lorigeon" userId="9a4fd194-fb84-45ee-bc1d-c6a6a58518dc" providerId="ADAL" clId="{6D39B212-9ABD-5D28-A051-714577534D76}" dt="2026-02-09T15:50:44.177" v="75"/>
          <ac:spMkLst>
            <pc:docMk/>
            <pc:sldMk cId="242073911" sldId="286"/>
            <ac:spMk id="4" creationId="{94FE35BF-9C75-2CC5-C406-27EB4C5896E8}"/>
          </ac:spMkLst>
        </pc:spChg>
      </pc:sldChg>
      <pc:sldChg chg="modSp mod">
        <pc:chgData name="Damien Lorigeon" userId="9a4fd194-fb84-45ee-bc1d-c6a6a58518dc" providerId="ADAL" clId="{6D39B212-9ABD-5D28-A051-714577534D76}" dt="2026-02-09T15:50:12.979" v="57"/>
        <pc:sldMkLst>
          <pc:docMk/>
          <pc:sldMk cId="4247827561" sldId="287"/>
        </pc:sldMkLst>
        <pc:spChg chg="mod">
          <ac:chgData name="Damien Lorigeon" userId="9a4fd194-fb84-45ee-bc1d-c6a6a58518dc" providerId="ADAL" clId="{6D39B212-9ABD-5D28-A051-714577534D76}" dt="2026-02-09T15:50:12.979" v="57"/>
          <ac:spMkLst>
            <pc:docMk/>
            <pc:sldMk cId="4247827561" sldId="287"/>
            <ac:spMk id="4" creationId="{611256D2-D14A-9496-6E0A-73CBA1E89D67}"/>
          </ac:spMkLst>
        </pc:spChg>
      </pc:sldChg>
      <pc:sldChg chg="modSp mod">
        <pc:chgData name="Damien Lorigeon" userId="9a4fd194-fb84-45ee-bc1d-c6a6a58518dc" providerId="ADAL" clId="{6D39B212-9ABD-5D28-A051-714577534D76}" dt="2026-02-09T15:50:24.191" v="63"/>
        <pc:sldMkLst>
          <pc:docMk/>
          <pc:sldMk cId="604251283" sldId="288"/>
        </pc:sldMkLst>
        <pc:spChg chg="mod">
          <ac:chgData name="Damien Lorigeon" userId="9a4fd194-fb84-45ee-bc1d-c6a6a58518dc" providerId="ADAL" clId="{6D39B212-9ABD-5D28-A051-714577534D76}" dt="2026-02-09T15:50:24.191" v="63"/>
          <ac:spMkLst>
            <pc:docMk/>
            <pc:sldMk cId="604251283" sldId="288"/>
            <ac:spMk id="4" creationId="{D05C6BC6-2D4F-FD07-32E3-769A642A9423}"/>
          </ac:spMkLst>
        </pc:spChg>
      </pc:sldChg>
      <pc:sldChg chg="modSp mod">
        <pc:chgData name="Damien Lorigeon" userId="9a4fd194-fb84-45ee-bc1d-c6a6a58518dc" providerId="ADAL" clId="{6D39B212-9ABD-5D28-A051-714577534D76}" dt="2026-02-09T15:50:09.048" v="54"/>
        <pc:sldMkLst>
          <pc:docMk/>
          <pc:sldMk cId="3553183705" sldId="289"/>
        </pc:sldMkLst>
        <pc:spChg chg="mod">
          <ac:chgData name="Damien Lorigeon" userId="9a4fd194-fb84-45ee-bc1d-c6a6a58518dc" providerId="ADAL" clId="{6D39B212-9ABD-5D28-A051-714577534D76}" dt="2026-02-09T15:50:09.048" v="54"/>
          <ac:spMkLst>
            <pc:docMk/>
            <pc:sldMk cId="3553183705" sldId="289"/>
            <ac:spMk id="4" creationId="{531DC8C5-9368-02C8-1D74-C76D1D28A676}"/>
          </ac:spMkLst>
        </pc:spChg>
      </pc:sldChg>
      <pc:sldChg chg="modSp mod">
        <pc:chgData name="Damien Lorigeon" userId="9a4fd194-fb84-45ee-bc1d-c6a6a58518dc" providerId="ADAL" clId="{6D39B212-9ABD-5D28-A051-714577534D76}" dt="2026-02-09T15:49:55.496" v="45"/>
        <pc:sldMkLst>
          <pc:docMk/>
          <pc:sldMk cId="193483387" sldId="290"/>
        </pc:sldMkLst>
        <pc:spChg chg="mod">
          <ac:chgData name="Damien Lorigeon" userId="9a4fd194-fb84-45ee-bc1d-c6a6a58518dc" providerId="ADAL" clId="{6D39B212-9ABD-5D28-A051-714577534D76}" dt="2026-02-09T15:49:55.496" v="45"/>
          <ac:spMkLst>
            <pc:docMk/>
            <pc:sldMk cId="193483387" sldId="290"/>
            <ac:spMk id="4" creationId="{929C1DCA-E248-DCA2-A4DE-F552792DAF64}"/>
          </ac:spMkLst>
        </pc:spChg>
      </pc:sldChg>
    </pc:docChg>
  </pc:docChgLst>
</pc:chgInfo>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6370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Critères :</a:t>
            </a:r>
            <a:br>
              <a:rPr lang="en-US" dirty="0"/>
            </a:br>
            <a:r>
              <a:rPr lang="en-US" dirty="0"/>
              <a:t>- </a:t>
            </a:r>
            <a:r>
              <a:rPr lang="en-US" dirty="0" err="1"/>
              <a:t>Difficulté</a:t>
            </a:r>
            <a:r>
              <a:rPr lang="en-US" dirty="0"/>
              <a:t> de </a:t>
            </a:r>
            <a:r>
              <a:rPr lang="en-US" dirty="0" err="1"/>
              <a:t>programmation</a:t>
            </a:r>
            <a:r>
              <a:rPr lang="en-US" dirty="0"/>
              <a:t> : </a:t>
            </a:r>
          </a:p>
          <a:p>
            <a:pPr marL="171450" indent="-171450">
              <a:buFontTx/>
              <a:buChar char="-"/>
            </a:pPr>
            <a:r>
              <a:rPr lang="en-US" dirty="0" err="1"/>
              <a:t>Méthode</a:t>
            </a:r>
            <a:r>
              <a:rPr lang="en-US" dirty="0"/>
              <a:t> de construction</a:t>
            </a:r>
          </a:p>
          <a:p>
            <a:pPr marL="171450" indent="-171450">
              <a:buFontTx/>
              <a:buChar char="-"/>
            </a:pPr>
            <a:r>
              <a:rPr lang="en-US" dirty="0"/>
              <a:t>Maintenance et diagnostic</a:t>
            </a:r>
          </a:p>
          <a:p>
            <a:pPr marL="171450" indent="-171450">
              <a:buFontTx/>
              <a:buChar char="-"/>
            </a:pPr>
            <a:r>
              <a:rPr lang="en-US" dirty="0" err="1"/>
              <a:t>Capactité</a:t>
            </a:r>
            <a:r>
              <a:rPr lang="en-US" dirty="0"/>
              <a:t> </a:t>
            </a:r>
            <a:r>
              <a:rPr lang="en-US" dirty="0" err="1"/>
              <a:t>d’explication</a:t>
            </a:r>
            <a:endParaRPr lang="en-US" dirty="0"/>
          </a:p>
          <a:p>
            <a:pPr marL="171450" indent="-171450">
              <a:buFontTx/>
              <a:buChar char="-"/>
            </a:pPr>
            <a:r>
              <a:rPr lang="en-US" dirty="0" err="1"/>
              <a:t>Fléxibilité</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Dire </a:t>
            </a:r>
            <a:r>
              <a:rPr lang="en-US" dirty="0" err="1"/>
              <a:t>pourquoi</a:t>
            </a:r>
            <a:r>
              <a:rPr lang="en-US" dirty="0"/>
              <a:t> </a:t>
            </a:r>
            <a:r>
              <a:rPr lang="en-US" dirty="0" err="1"/>
              <a:t>l’avoir</a:t>
            </a:r>
            <a:r>
              <a:rPr lang="en-US" dirty="0"/>
              <a:t> </a:t>
            </a:r>
            <a:r>
              <a:rPr lang="en-US" dirty="0" err="1"/>
              <a:t>utilisé</a:t>
            </a:r>
            <a:r>
              <a:rPr lang="en-US" dirty="0"/>
              <a:t> dans </a:t>
            </a:r>
            <a:r>
              <a:rPr lang="en-US" dirty="0" err="1"/>
              <a:t>ce</a:t>
            </a:r>
            <a:r>
              <a:rPr lang="en-US" dirty="0"/>
              <a:t> type de </a:t>
            </a:r>
            <a:r>
              <a:rPr lang="en-US" dirty="0" err="1"/>
              <a:t>projet</a:t>
            </a:r>
            <a:r>
              <a:rPr lang="en-US" dirty="0"/>
              <a:t> (</a:t>
            </a:r>
            <a:r>
              <a:rPr lang="en-US" dirty="0" err="1"/>
              <a:t>méthode</a:t>
            </a:r>
            <a:r>
              <a:rPr lang="en-US" dirty="0"/>
              <a:t> </a:t>
            </a:r>
            <a:r>
              <a:rPr lang="en-US" dirty="0" err="1"/>
              <a:t>que</a:t>
            </a:r>
            <a:r>
              <a:rPr lang="en-US" dirty="0"/>
              <a:t> je </a:t>
            </a:r>
            <a:r>
              <a:rPr lang="en-US" dirty="0" err="1"/>
              <a:t>connais</a:t>
            </a:r>
            <a:r>
              <a:rPr lang="en-US" dirty="0"/>
              <a:t> le plus, et </a:t>
            </a:r>
            <a:r>
              <a:rPr lang="en-US" dirty="0" err="1"/>
              <a:t>argumenté</a:t>
            </a:r>
            <a:r>
              <a:rPr lang="en-US" dirty="0"/>
              <a:t> plus…)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01B185-36AD-3E75-B023-021439E30C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A39A26-81F0-5286-4608-EF9D4FAAF8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6C0F84-44A5-CD38-D5C6-D75DF400F6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07A688A-D3AA-609A-3071-BEDDA5500DA4}"/>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3779126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0AD053-D1BD-6BEB-F30F-16EAD85EE4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05BDEF-46BB-4943-199C-FF8FF53446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3774BB-BA81-8AC4-AE0B-C6C25FE8D25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F4AAD30-4AFB-CDA6-A009-3CF0C9EC9807}"/>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9711844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0AC649-3DA0-866D-6B80-3139A8D69F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AF7BA7-06F0-DCC2-FBEF-9E1817CA45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061B23-8DBC-9FE4-51E5-5C1670CF2AB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67DFF59-28E5-F5E5-E544-DF2540A9B8FE}"/>
              </a:ext>
            </a:extLst>
          </p:cNvPr>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31026223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C5DB6B-86F9-2A75-08F7-2C4D47B2B3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CF69E2-4B3B-E343-E8FA-FE1660264B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AACD12-FE9E-44B6-99DC-3B280CB91D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044B0F-6AC3-167A-86E6-AA1FE392FC55}"/>
              </a:ext>
            </a:extLst>
          </p:cNvPr>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39094624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052907-8183-6F74-F7B0-BAF7DB9BFD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DB4F5F-5651-3A87-53B3-CC1F3B2E86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9259EC-2A33-01DE-4C87-FE13BEFE890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5B0889-F6D9-9C33-5014-02DB0927519D}"/>
              </a:ext>
            </a:extLst>
          </p:cNvPr>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37422177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b="1" i="0" kern="1200" dirty="0">
                <a:solidFill>
                  <a:schemeClr val="tx1"/>
                </a:solidFill>
                <a:effectLst/>
                <a:latin typeface="+mn-lt"/>
                <a:ea typeface="+mn-ea"/>
                <a:cs typeface="+mn-cs"/>
              </a:rPr>
              <a:t>"Sur la difficulté de programmation</a:t>
            </a:r>
            <a:r>
              <a:rPr lang="fr-FR" sz="1200" b="0" i="0" kern="1200" dirty="0">
                <a:solidFill>
                  <a:schemeClr val="tx1"/>
                </a:solidFill>
                <a:effectLst/>
                <a:latin typeface="+mn-lt"/>
                <a:ea typeface="+mn-ea"/>
                <a:cs typeface="+mn-cs"/>
              </a:rPr>
              <a:t>, l'IEC 61131-3 l'emporte nettement avec 20 points contre 13. Pourquoi ? Parce que le SFC permet une transposition directe du GRAFCET — ce qu'on apprend en cours s'applique immédiatement. En IEC 61499, la courbe d'apprentissage est plus raide, et surtout, j'ai rencontré un problème concret : la gestion des conditions ET. Pour les pièces bleues consécutives, ce qui s'écrit en une ligne en GRAFCET m'a demandé une logique événementielle complexe en IEC 61499. C'est d'ailleurs le bug qui persiste dans mon programme."</a:t>
            </a:r>
          </a:p>
          <a:p>
            <a:r>
              <a:rPr lang="fr-FR" sz="1200" b="1" i="0" kern="1200" dirty="0">
                <a:solidFill>
                  <a:schemeClr val="tx1"/>
                </a:solidFill>
                <a:effectLst/>
                <a:latin typeface="+mn-lt"/>
                <a:ea typeface="+mn-ea"/>
                <a:cs typeface="+mn-cs"/>
              </a:rPr>
              <a:t>"Pour la méthode de construction</a:t>
            </a:r>
            <a:r>
              <a:rPr lang="fr-FR" sz="1200" b="0" i="0" kern="1200" dirty="0">
                <a:solidFill>
                  <a:schemeClr val="tx1"/>
                </a:solidFill>
                <a:effectLst/>
                <a:latin typeface="+mn-lt"/>
                <a:ea typeface="+mn-ea"/>
                <a:cs typeface="+mn-cs"/>
              </a:rPr>
              <a:t>, même constat : 20 contre 14. En 61131-3, une étape GRAFCET égale une étape SFC, c'est direct. En 61499, il faut d'abord réfléchir à comment découper son système en blocs fonctionnels — c'est une étape de conception supplémentaire."</a:t>
            </a:r>
          </a:p>
          <a:p>
            <a:r>
              <a:rPr lang="fr-FR" sz="1200" b="1" i="0" kern="1200" dirty="0">
                <a:solidFill>
                  <a:schemeClr val="tx1"/>
                </a:solidFill>
                <a:effectLst/>
                <a:latin typeface="+mn-lt"/>
                <a:ea typeface="+mn-ea"/>
                <a:cs typeface="+mn-cs"/>
              </a:rPr>
              <a:t>"Sur la maintenance et le diagnostic</a:t>
            </a:r>
            <a:r>
              <a:rPr lang="fr-FR" sz="1200" b="0" i="0" kern="1200" dirty="0">
                <a:solidFill>
                  <a:schemeClr val="tx1"/>
                </a:solidFill>
                <a:effectLst/>
                <a:latin typeface="+mn-lt"/>
                <a:ea typeface="+mn-ea"/>
                <a:cs typeface="+mn-cs"/>
              </a:rPr>
              <a:t>, on est quasiment à égalité : 19 contre 18. L'IEC 61131-3 bénéficie de 30 ans de maturité et d'outils éprouvés. Mais l'IEC 61499 a un atout : la traçabilité native des événements, qui permet de rejouer ce qui s'est passé."</a:t>
            </a:r>
          </a:p>
          <a:p>
            <a:r>
              <a:rPr lang="fr-FR" sz="1200" b="1" i="0" kern="1200" dirty="0">
                <a:solidFill>
                  <a:schemeClr val="tx1"/>
                </a:solidFill>
                <a:effectLst/>
                <a:latin typeface="+mn-lt"/>
                <a:ea typeface="+mn-ea"/>
                <a:cs typeface="+mn-cs"/>
              </a:rPr>
              <a:t>"Pour la capacité d'explication</a:t>
            </a:r>
            <a:r>
              <a:rPr lang="fr-FR" sz="1200" b="0" i="0" kern="1200" dirty="0">
                <a:solidFill>
                  <a:schemeClr val="tx1"/>
                </a:solidFill>
                <a:effectLst/>
                <a:latin typeface="+mn-lt"/>
                <a:ea typeface="+mn-ea"/>
                <a:cs typeface="+mn-cs"/>
              </a:rPr>
              <a:t>, léger avantage à l'IEC 61499 : 18 contre 17. Son architecture hiérarchique — System, </a:t>
            </a:r>
            <a:r>
              <a:rPr lang="fr-FR" sz="1200" b="0" i="0" kern="1200" dirty="0" err="1">
                <a:solidFill>
                  <a:schemeClr val="tx1"/>
                </a:solidFill>
                <a:effectLst/>
                <a:latin typeface="+mn-lt"/>
                <a:ea typeface="+mn-ea"/>
                <a:cs typeface="+mn-cs"/>
              </a:rPr>
              <a:t>Device</a:t>
            </a:r>
            <a:r>
              <a:rPr lang="fr-FR" sz="1200" b="0" i="0" kern="1200" dirty="0">
                <a:solidFill>
                  <a:schemeClr val="tx1"/>
                </a:solidFill>
                <a:effectLst/>
                <a:latin typeface="+mn-lt"/>
                <a:ea typeface="+mn-ea"/>
                <a:cs typeface="+mn-cs"/>
              </a:rPr>
              <a:t>, Resource, Application — est naturellement lisible. Mais l'IEC 61131-3 reste plus facile à enseigner car basé sur le GRAFCET que tout le monde connaît."</a:t>
            </a:r>
          </a:p>
          <a:p>
            <a:r>
              <a:rPr lang="fr-FR" sz="1200" b="1" i="0" kern="1200" dirty="0">
                <a:solidFill>
                  <a:schemeClr val="tx1"/>
                </a:solidFill>
                <a:effectLst/>
                <a:latin typeface="+mn-lt"/>
                <a:ea typeface="+mn-ea"/>
                <a:cs typeface="+mn-cs"/>
              </a:rPr>
              <a:t>"Et enfin, la flexibilité — c'est LE critère où l'IEC 61499 explose le score : 20 contre 10.</a:t>
            </a:r>
            <a:r>
              <a:rPr lang="fr-FR" sz="1200" b="0" i="0" kern="1200" dirty="0">
                <a:solidFill>
                  <a:schemeClr val="tx1"/>
                </a:solidFill>
                <a:effectLst/>
                <a:latin typeface="+mn-lt"/>
                <a:ea typeface="+mn-ea"/>
                <a:cs typeface="+mn-cs"/>
              </a:rPr>
              <a:t> Concrètement, si demain on veut ajouter un 4ème type de pièce, en IEC 61499 je duplique mon bloc </a:t>
            </a:r>
            <a:r>
              <a:rPr lang="fr-FR" sz="1200" b="0" i="0" kern="1200" dirty="0" err="1">
                <a:solidFill>
                  <a:schemeClr val="tx1"/>
                </a:solidFill>
                <a:effectLst/>
                <a:latin typeface="+mn-lt"/>
                <a:ea typeface="+mn-ea"/>
                <a:cs typeface="+mn-cs"/>
              </a:rPr>
              <a:t>EQUIP_Sorter</a:t>
            </a:r>
            <a:r>
              <a:rPr lang="fr-FR" sz="1200" b="0" i="0" kern="1200" dirty="0">
                <a:solidFill>
                  <a:schemeClr val="tx1"/>
                </a:solidFill>
                <a:effectLst/>
                <a:latin typeface="+mn-lt"/>
                <a:ea typeface="+mn-ea"/>
                <a:cs typeface="+mn-cs"/>
              </a:rPr>
              <a:t> avec un nouvel ID, et c'est terminé. Les composites sont réutilisables d'un projet à l'autre, d'un automate à l'autre. C'est l'argument majeur pour l'Industrie 4.0."</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B33BC3-E38C-6DDF-A2B7-1E08641646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351F0F-AC63-9E63-0B2D-A62543116F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43602F-AA73-8B2F-302F-6E94DFD16EA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6FF9EDA-36CF-915D-CC9F-1E4292282059}"/>
              </a:ext>
            </a:extLst>
          </p:cNvPr>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34065885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olidFill>
                  <a:srgbClr val="1E3A5F"/>
                </a:solidFill>
              </a:rPr>
              <a:t>( Système de Planification, </a:t>
            </a:r>
            <a:r>
              <a:rPr lang="en-US" sz="1200" b="1" dirty="0" err="1">
                <a:solidFill>
                  <a:srgbClr val="1E3A5F"/>
                </a:solidFill>
              </a:rPr>
              <a:t>d'Exécution</a:t>
            </a:r>
            <a:r>
              <a:rPr lang="en-US" sz="1200" b="1" dirty="0">
                <a:solidFill>
                  <a:srgbClr val="1E3A5F"/>
                </a:solidFill>
              </a:rPr>
              <a:t>, de </a:t>
            </a:r>
            <a:r>
              <a:rPr lang="en-US" sz="1200" b="1" dirty="0" err="1">
                <a:solidFill>
                  <a:srgbClr val="1E3A5F"/>
                </a:solidFill>
              </a:rPr>
              <a:t>Réalisation</a:t>
            </a:r>
            <a:r>
              <a:rPr lang="en-US" sz="1200" b="1" dirty="0">
                <a:solidFill>
                  <a:srgbClr val="1E3A5F"/>
                </a:solidFill>
              </a:rPr>
              <a:t>)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7.emf"/><Relationship Id="rId4" Type="http://schemas.openxmlformats.org/officeDocument/2006/relationships/package" Target="../embeddings/Feuille_de_calcul_Microsoft_Excel.xlsx"/></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4.emf"/><Relationship Id="rId5" Type="http://schemas.openxmlformats.org/officeDocument/2006/relationships/package" Target="../embeddings/Feuille_de_calcul_Microsoft_Excel1.xlsx"/><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1A1A2E"/>
        </a:solidFill>
        <a:effectLst/>
      </p:bgPr>
    </p:bg>
    <p:spTree>
      <p:nvGrpSpPr>
        <p:cNvPr id="1" name=""/>
        <p:cNvGrpSpPr/>
        <p:nvPr/>
      </p:nvGrpSpPr>
      <p:grpSpPr>
        <a:xfrm>
          <a:off x="0" y="0"/>
          <a:ext cx="0" cy="0"/>
          <a:chOff x="0" y="0"/>
          <a:chExt cx="0" cy="0"/>
        </a:xfrm>
      </p:grpSpPr>
      <p:sp>
        <p:nvSpPr>
          <p:cNvPr id="6" name="Text 4"/>
          <p:cNvSpPr/>
          <p:nvPr/>
        </p:nvSpPr>
        <p:spPr>
          <a:xfrm>
            <a:off x="457200" y="1645920"/>
            <a:ext cx="8229600" cy="822960"/>
          </a:xfrm>
          <a:prstGeom prst="rect">
            <a:avLst/>
          </a:prstGeom>
          <a:noFill/>
          <a:ln/>
        </p:spPr>
        <p:txBody>
          <a:bodyPr wrap="square" lIns="0" tIns="0" rIns="0" bIns="0" rtlCol="0" anchor="ctr"/>
          <a:lstStyle/>
          <a:p>
            <a:pPr marL="0" indent="0" algn="ctr">
              <a:buNone/>
            </a:pPr>
            <a:r>
              <a:rPr lang="en-US" sz="4400" b="1" dirty="0">
                <a:solidFill>
                  <a:srgbClr val="FFFFFF"/>
                </a:solidFill>
              </a:rPr>
              <a:t>Projet IEC61499</a:t>
            </a:r>
            <a:endParaRPr lang="en-US" sz="4400" dirty="0"/>
          </a:p>
        </p:txBody>
      </p:sp>
      <p:sp>
        <p:nvSpPr>
          <p:cNvPr id="7" name="Text 5"/>
          <p:cNvSpPr/>
          <p:nvPr/>
        </p:nvSpPr>
        <p:spPr>
          <a:xfrm>
            <a:off x="457200" y="2377440"/>
            <a:ext cx="8229600" cy="640080"/>
          </a:xfrm>
          <a:prstGeom prst="rect">
            <a:avLst/>
          </a:prstGeom>
          <a:noFill/>
          <a:ln/>
        </p:spPr>
        <p:txBody>
          <a:bodyPr wrap="square" lIns="0" tIns="0" rIns="0" bIns="0" rtlCol="0" anchor="ctr"/>
          <a:lstStyle/>
          <a:p>
            <a:pPr marL="0" indent="0" algn="ctr">
              <a:buNone/>
            </a:pPr>
            <a:r>
              <a:rPr lang="en-US" sz="3200" dirty="0">
                <a:solidFill>
                  <a:srgbClr val="00A896"/>
                </a:solidFill>
              </a:rPr>
              <a:t>Universal Automation</a:t>
            </a:r>
            <a:endParaRPr lang="en-US" sz="3200" dirty="0"/>
          </a:p>
        </p:txBody>
      </p:sp>
      <p:sp>
        <p:nvSpPr>
          <p:cNvPr id="8" name="Shape 6"/>
          <p:cNvSpPr/>
          <p:nvPr/>
        </p:nvSpPr>
        <p:spPr>
          <a:xfrm>
            <a:off x="3200400" y="3108960"/>
            <a:ext cx="2743200" cy="45720"/>
          </a:xfrm>
          <a:prstGeom prst="rect">
            <a:avLst/>
          </a:prstGeom>
          <a:solidFill>
            <a:srgbClr val="00A896"/>
          </a:solidFill>
          <a:ln/>
        </p:spPr>
        <p:txBody>
          <a:bodyPr/>
          <a:lstStyle/>
          <a:p>
            <a:endParaRPr lang="fr-FR"/>
          </a:p>
        </p:txBody>
      </p:sp>
      <p:sp>
        <p:nvSpPr>
          <p:cNvPr id="9" name="Text 7"/>
          <p:cNvSpPr/>
          <p:nvPr/>
        </p:nvSpPr>
        <p:spPr>
          <a:xfrm>
            <a:off x="457200" y="3291840"/>
            <a:ext cx="8229600" cy="457200"/>
          </a:xfrm>
          <a:prstGeom prst="rect">
            <a:avLst/>
          </a:prstGeom>
          <a:noFill/>
          <a:ln/>
        </p:spPr>
        <p:txBody>
          <a:bodyPr wrap="square" lIns="0" tIns="0" rIns="0" bIns="0" rtlCol="0" anchor="ctr"/>
          <a:lstStyle/>
          <a:p>
            <a:pPr marL="0" indent="0" algn="ctr">
              <a:buNone/>
            </a:pPr>
            <a:r>
              <a:rPr lang="en-US" sz="1800" dirty="0">
                <a:solidFill>
                  <a:srgbClr val="64748B"/>
                </a:solidFill>
              </a:rPr>
              <a:t>Comparaison IEC 61131-3 vs IEC 61499</a:t>
            </a:r>
            <a:endParaRPr lang="en-US" sz="1800" dirty="0"/>
          </a:p>
        </p:txBody>
      </p:sp>
      <p:sp>
        <p:nvSpPr>
          <p:cNvPr id="10" name="Text 8"/>
          <p:cNvSpPr/>
          <p:nvPr/>
        </p:nvSpPr>
        <p:spPr>
          <a:xfrm>
            <a:off x="457200" y="4206240"/>
            <a:ext cx="3657600" cy="731520"/>
          </a:xfrm>
          <a:prstGeom prst="rect">
            <a:avLst/>
          </a:prstGeom>
          <a:noFill/>
          <a:ln/>
        </p:spPr>
        <p:txBody>
          <a:bodyPr wrap="square" lIns="0" tIns="0" rIns="0" bIns="0" rtlCol="0" anchor="ctr"/>
          <a:lstStyle/>
          <a:p>
            <a:pPr marL="0" indent="0">
              <a:buNone/>
            </a:pPr>
            <a:r>
              <a:rPr lang="en-US" sz="1400" dirty="0">
                <a:solidFill>
                  <a:srgbClr val="64748B"/>
                </a:solidFill>
              </a:rPr>
              <a:t>PRI 5A - Formation ISIE</a:t>
            </a:r>
            <a:endParaRPr lang="en-US" sz="1400" dirty="0"/>
          </a:p>
          <a:p>
            <a:pPr marL="0" indent="0">
              <a:buNone/>
            </a:pPr>
            <a:r>
              <a:rPr lang="en-US" sz="1400" dirty="0">
                <a:solidFill>
                  <a:srgbClr val="64748B"/>
                </a:solidFill>
              </a:rPr>
              <a:t>Polytech Tours | 2025-2026</a:t>
            </a:r>
            <a:endParaRPr lang="en-US" sz="1400" dirty="0"/>
          </a:p>
        </p:txBody>
      </p:sp>
      <p:sp>
        <p:nvSpPr>
          <p:cNvPr id="11" name="Text 9"/>
          <p:cNvSpPr/>
          <p:nvPr/>
        </p:nvSpPr>
        <p:spPr>
          <a:xfrm>
            <a:off x="5384800" y="4411980"/>
            <a:ext cx="3657600" cy="731520"/>
          </a:xfrm>
          <a:prstGeom prst="rect">
            <a:avLst/>
          </a:prstGeom>
          <a:noFill/>
          <a:ln/>
        </p:spPr>
        <p:txBody>
          <a:bodyPr wrap="square" lIns="0" tIns="0" rIns="0" bIns="0" rtlCol="0" anchor="ctr"/>
          <a:lstStyle/>
          <a:p>
            <a:pPr algn="r"/>
            <a:r>
              <a:rPr lang="en-US" sz="1400" b="1" dirty="0">
                <a:solidFill>
                  <a:srgbClr val="FFFFFF"/>
                </a:solidFill>
              </a:rPr>
              <a:t>Chef de </a:t>
            </a:r>
            <a:r>
              <a:rPr lang="en-US" sz="1400" b="1" dirty="0" err="1">
                <a:solidFill>
                  <a:srgbClr val="FFFFFF"/>
                </a:solidFill>
              </a:rPr>
              <a:t>projet</a:t>
            </a:r>
            <a:r>
              <a:rPr lang="en-US" sz="1400" b="1" dirty="0">
                <a:solidFill>
                  <a:srgbClr val="FFFFFF"/>
                </a:solidFill>
              </a:rPr>
              <a:t> : M. Damien LORIGEON</a:t>
            </a:r>
          </a:p>
          <a:p>
            <a:pPr algn="r"/>
            <a:r>
              <a:rPr lang="en-US" sz="1400" b="1" dirty="0">
                <a:solidFill>
                  <a:srgbClr val="FFFFFF"/>
                </a:solidFill>
              </a:rPr>
              <a:t>Client : M. Jean-Paul CHEMLA</a:t>
            </a:r>
            <a:endParaRPr lang="en-US" sz="1400" dirty="0"/>
          </a:p>
        </p:txBody>
      </p:sp>
      <p:pic>
        <p:nvPicPr>
          <p:cNvPr id="1026" name="Picture 2" descr="Polytech Tours - Polytech Tours, école d'ingénieurs">
            <a:extLst>
              <a:ext uri="{FF2B5EF4-FFF2-40B4-BE49-F238E27FC236}">
                <a16:creationId xmlns:a16="http://schemas.microsoft.com/office/drawing/2014/main" id="{35273C3E-2C59-4C06-7FBA-171418319D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Exigences client</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10/30</a:t>
            </a:r>
            <a:endParaRPr lang="en-US" sz="1200" dirty="0"/>
          </a:p>
        </p:txBody>
      </p:sp>
      <p:graphicFrame>
        <p:nvGraphicFramePr>
          <p:cNvPr id="11" name="Table 0"/>
          <p:cNvGraphicFramePr>
            <a:graphicFrameLocks noGrp="1"/>
          </p:cNvGraphicFramePr>
          <p:nvPr>
            <p:extLst>
              <p:ext uri="{D42A27DB-BD31-4B8C-83A1-F6EECF244321}">
                <p14:modId xmlns:p14="http://schemas.microsoft.com/office/powerpoint/2010/main" val="379047986"/>
              </p:ext>
            </p:extLst>
          </p:nvPr>
        </p:nvGraphicFramePr>
        <p:xfrm>
          <a:off x="1898374" y="1005840"/>
          <a:ext cx="5669280" cy="3474720"/>
        </p:xfrm>
        <a:graphic>
          <a:graphicData uri="http://schemas.openxmlformats.org/drawingml/2006/table">
            <a:tbl>
              <a:tblPr/>
              <a:tblGrid>
                <a:gridCol w="5669280">
                  <a:extLst>
                    <a:ext uri="{9D8B030D-6E8A-4147-A177-3AD203B41FA5}">
                      <a16:colId xmlns:a16="http://schemas.microsoft.com/office/drawing/2014/main" val="20001"/>
                    </a:ext>
                  </a:extLst>
                </a:gridCol>
              </a:tblGrid>
              <a:tr h="579120">
                <a:tc>
                  <a:txBody>
                    <a:bodyPr/>
                    <a:lstStyle/>
                    <a:p>
                      <a:pPr marL="0" indent="0">
                        <a:buNone/>
                      </a:pPr>
                      <a:r>
                        <a:rPr lang="en-US" sz="1300" b="1" dirty="0">
                          <a:solidFill>
                            <a:srgbClr val="FFFFFF"/>
                          </a:solidFill>
                        </a:rPr>
                        <a:t>Exigence</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extLst>
                  <a:ext uri="{0D108BD9-81ED-4DB2-BD59-A6C34878D82A}">
                    <a16:rowId xmlns:a16="http://schemas.microsoft.com/office/drawing/2014/main" val="10000"/>
                  </a:ext>
                </a:extLst>
              </a:tr>
              <a:tr h="579120">
                <a:tc>
                  <a:txBody>
                    <a:bodyPr/>
                    <a:lstStyle/>
                    <a:p>
                      <a:pPr marL="0" indent="0">
                        <a:buNone/>
                      </a:pPr>
                      <a:r>
                        <a:rPr lang="en-US" sz="1300" dirty="0">
                          <a:solidFill>
                            <a:srgbClr val="000000"/>
                          </a:solidFill>
                        </a:rPr>
                        <a:t>Programmer usine de tri sous IEC 61131-3 (ECE)</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1"/>
                  </a:ext>
                </a:extLst>
              </a:tr>
              <a:tr h="579120">
                <a:tc>
                  <a:txBody>
                    <a:bodyPr/>
                    <a:lstStyle/>
                    <a:p>
                      <a:pPr marL="0" indent="0">
                        <a:buNone/>
                      </a:pPr>
                      <a:r>
                        <a:rPr lang="en-US" sz="1300" dirty="0">
                          <a:solidFill>
                            <a:srgbClr val="000000"/>
                          </a:solidFill>
                        </a:rPr>
                        <a:t>Programmer même usine sous IEC 61499 (EAE)</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579120">
                <a:tc>
                  <a:txBody>
                    <a:bodyPr/>
                    <a:lstStyle/>
                    <a:p>
                      <a:pPr marL="0" indent="0">
                        <a:buNone/>
                      </a:pPr>
                      <a:r>
                        <a:rPr lang="en-US" sz="1300" dirty="0">
                          <a:solidFill>
                            <a:srgbClr val="000000"/>
                          </a:solidFill>
                        </a:rPr>
                        <a:t>Comparer selon 5 critères définis</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3"/>
                  </a:ext>
                </a:extLst>
              </a:tr>
              <a:tr h="579120">
                <a:tc>
                  <a:txBody>
                    <a:bodyPr/>
                    <a:lstStyle/>
                    <a:p>
                      <a:pPr marL="0" indent="0">
                        <a:buNone/>
                      </a:pPr>
                      <a:r>
                        <a:rPr lang="en-US" sz="1300" dirty="0">
                          <a:solidFill>
                            <a:srgbClr val="000000"/>
                          </a:solidFill>
                        </a:rPr>
                        <a:t>Produire documentation méthodologique IEC 61499</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579120">
                <a:tc>
                  <a:txBody>
                    <a:bodyPr/>
                    <a:lstStyle/>
                    <a:p>
                      <a:pPr marL="0" indent="0">
                        <a:buNone/>
                      </a:pPr>
                      <a:r>
                        <a:rPr lang="en-US" sz="1300" dirty="0">
                          <a:solidFill>
                            <a:srgbClr val="000000"/>
                          </a:solidFill>
                        </a:rPr>
                        <a:t>Valider fonctionnement sur Factory I/O</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5"/>
                  </a:ext>
                </a:extLst>
              </a:tr>
            </a:tbl>
          </a:graphicData>
        </a:graphic>
      </p:graphicFrame>
      <p:pic>
        <p:nvPicPr>
          <p:cNvPr id="5" name="Picture 2" descr="Polytech Tours - Polytech Tours, école d'ingénieurs">
            <a:extLst>
              <a:ext uri="{FF2B5EF4-FFF2-40B4-BE49-F238E27FC236}">
                <a16:creationId xmlns:a16="http://schemas.microsoft.com/office/drawing/2014/main" id="{5D11A60F-12DA-425D-B62F-C860BE3CF3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Contraintes &amp; Outils</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11/30</a:t>
            </a:r>
            <a:endParaRPr lang="en-US" sz="1200" dirty="0"/>
          </a:p>
        </p:txBody>
      </p:sp>
      <p:sp>
        <p:nvSpPr>
          <p:cNvPr id="5" name="Text 3"/>
          <p:cNvSpPr/>
          <p:nvPr/>
        </p:nvSpPr>
        <p:spPr>
          <a:xfrm>
            <a:off x="457200" y="1005840"/>
            <a:ext cx="3657600" cy="365760"/>
          </a:xfrm>
          <a:prstGeom prst="rect">
            <a:avLst/>
          </a:prstGeom>
          <a:noFill/>
          <a:ln/>
        </p:spPr>
        <p:txBody>
          <a:bodyPr wrap="square" lIns="0" tIns="0" rIns="0" bIns="0" rtlCol="0" anchor="ctr"/>
          <a:lstStyle/>
          <a:p>
            <a:pPr marL="0" indent="0">
              <a:buNone/>
            </a:pPr>
            <a:r>
              <a:rPr lang="en-US" sz="1600" b="1" dirty="0">
                <a:solidFill>
                  <a:srgbClr val="1E3A5F"/>
                </a:solidFill>
              </a:rPr>
              <a:t>Contraintes</a:t>
            </a:r>
            <a:endParaRPr lang="en-US" sz="1600" dirty="0"/>
          </a:p>
        </p:txBody>
      </p:sp>
      <p:sp>
        <p:nvSpPr>
          <p:cNvPr id="6" name="Text 4"/>
          <p:cNvSpPr/>
          <p:nvPr/>
        </p:nvSpPr>
        <p:spPr>
          <a:xfrm>
            <a:off x="457200" y="1463040"/>
            <a:ext cx="3931920" cy="2286000"/>
          </a:xfrm>
          <a:prstGeom prst="rect">
            <a:avLst/>
          </a:prstGeom>
          <a:noFill/>
          <a:ln/>
        </p:spPr>
        <p:txBody>
          <a:bodyPr wrap="square" rtlCol="0" anchor="t"/>
          <a:lstStyle/>
          <a:p>
            <a:pPr marL="342900" indent="-342900">
              <a:buSzPct val="100000"/>
              <a:buChar char="•"/>
            </a:pPr>
            <a:r>
              <a:rPr lang="en-US" sz="1300" dirty="0">
                <a:solidFill>
                  <a:srgbClr val="64748B"/>
                </a:solidFill>
              </a:rPr>
              <a:t>Logiciels imposés : ECE &amp; EAE (Schneider), Factory I/O (Factory Simulator)</a:t>
            </a:r>
            <a:endParaRPr lang="en-US" sz="1300" dirty="0"/>
          </a:p>
          <a:p>
            <a:pPr marL="342900" indent="-342900">
              <a:buSzPct val="100000"/>
              <a:buChar char="•"/>
            </a:pPr>
            <a:r>
              <a:rPr lang="en-US" sz="1300" dirty="0">
                <a:solidFill>
                  <a:srgbClr val="64748B"/>
                </a:solidFill>
              </a:rPr>
              <a:t>Simulation uniquement (pas d'automate physique)</a:t>
            </a:r>
            <a:endParaRPr lang="en-US" sz="1300" dirty="0"/>
          </a:p>
          <a:p>
            <a:pPr marL="342900" indent="-342900">
              <a:buSzPct val="100000"/>
              <a:buChar char="•"/>
            </a:pPr>
            <a:r>
              <a:rPr lang="en-US" sz="1300" dirty="0">
                <a:solidFill>
                  <a:srgbClr val="64748B"/>
                </a:solidFill>
              </a:rPr>
              <a:t>Communication Modbus TCP</a:t>
            </a:r>
          </a:p>
          <a:p>
            <a:pPr marL="342900" indent="-342900">
              <a:buSzPct val="100000"/>
              <a:buChar char="•"/>
            </a:pPr>
            <a:r>
              <a:rPr lang="en-US" sz="1300" dirty="0">
                <a:solidFill>
                  <a:srgbClr val="64748B"/>
                </a:solidFill>
              </a:rPr>
              <a:t>Durée : 6 </a:t>
            </a:r>
            <a:r>
              <a:rPr lang="en-US" sz="1300" dirty="0" err="1">
                <a:solidFill>
                  <a:srgbClr val="64748B"/>
                </a:solidFill>
              </a:rPr>
              <a:t>mois</a:t>
            </a:r>
            <a:r>
              <a:rPr lang="en-US" sz="1300" dirty="0">
                <a:solidFill>
                  <a:srgbClr val="64748B"/>
                </a:solidFill>
              </a:rPr>
              <a:t> (Sept 2025 - </a:t>
            </a:r>
            <a:r>
              <a:rPr lang="en-US" sz="1300" dirty="0" err="1">
                <a:solidFill>
                  <a:srgbClr val="64748B"/>
                </a:solidFill>
              </a:rPr>
              <a:t>Fév</a:t>
            </a:r>
            <a:r>
              <a:rPr lang="en-US" sz="1300" dirty="0">
                <a:solidFill>
                  <a:srgbClr val="64748B"/>
                </a:solidFill>
              </a:rPr>
              <a:t> 2026)</a:t>
            </a:r>
            <a:endParaRPr lang="en-US" sz="1300" dirty="0"/>
          </a:p>
        </p:txBody>
      </p:sp>
      <p:sp>
        <p:nvSpPr>
          <p:cNvPr id="7" name="Text 5"/>
          <p:cNvSpPr/>
          <p:nvPr/>
        </p:nvSpPr>
        <p:spPr>
          <a:xfrm>
            <a:off x="4800600" y="922872"/>
            <a:ext cx="3657600" cy="365760"/>
          </a:xfrm>
          <a:prstGeom prst="rect">
            <a:avLst/>
          </a:prstGeom>
          <a:noFill/>
          <a:ln/>
        </p:spPr>
        <p:txBody>
          <a:bodyPr wrap="square" lIns="0" tIns="0" rIns="0" bIns="0" rtlCol="0" anchor="ctr"/>
          <a:lstStyle/>
          <a:p>
            <a:pPr marL="0" indent="0">
              <a:buNone/>
            </a:pPr>
            <a:r>
              <a:rPr lang="en-US" sz="1600" b="1" dirty="0">
                <a:solidFill>
                  <a:srgbClr val="1E3A5F"/>
                </a:solidFill>
              </a:rPr>
              <a:t>Outils</a:t>
            </a:r>
            <a:endParaRPr lang="en-US" sz="1600" dirty="0"/>
          </a:p>
        </p:txBody>
      </p:sp>
      <p:pic>
        <p:nvPicPr>
          <p:cNvPr id="10" name="Picture 2" descr="Polytech Tours - Polytech Tours, école d'ingénieurs">
            <a:extLst>
              <a:ext uri="{FF2B5EF4-FFF2-40B4-BE49-F238E27FC236}">
                <a16:creationId xmlns:a16="http://schemas.microsoft.com/office/drawing/2014/main" id="{CD98D244-23CC-F8DC-1FA1-88CC267D2E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pic>
        <p:nvPicPr>
          <p:cNvPr id="9228" name="Picture 12" descr="EcoStruxure™ Automation Expert – Professionnels | Schneider Electric France">
            <a:extLst>
              <a:ext uri="{FF2B5EF4-FFF2-40B4-BE49-F238E27FC236}">
                <a16:creationId xmlns:a16="http://schemas.microsoft.com/office/drawing/2014/main" id="{DBA3A21C-5576-11A5-BCD8-26B8659F305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1145" b="20808"/>
          <a:stretch>
            <a:fillRect/>
          </a:stretch>
        </p:blipFill>
        <p:spPr bwMode="auto">
          <a:xfrm>
            <a:off x="4424276" y="1288632"/>
            <a:ext cx="2440132" cy="1416427"/>
          </a:xfrm>
          <a:prstGeom prst="rect">
            <a:avLst/>
          </a:prstGeom>
          <a:noFill/>
          <a:extLst>
            <a:ext uri="{909E8E84-426E-40DD-AFC4-6F175D3DCCD1}">
              <a14:hiddenFill xmlns:a14="http://schemas.microsoft.com/office/drawing/2010/main">
                <a:solidFill>
                  <a:srgbClr val="FFFFFF"/>
                </a:solidFill>
              </a14:hiddenFill>
            </a:ext>
          </a:extLst>
        </p:spPr>
      </p:pic>
      <p:pic>
        <p:nvPicPr>
          <p:cNvPr id="9230" name="Picture 14" descr="Connect logo!8 0BA1 with factory io - Support - Factory I/O Community">
            <a:extLst>
              <a:ext uri="{FF2B5EF4-FFF2-40B4-BE49-F238E27FC236}">
                <a16:creationId xmlns:a16="http://schemas.microsoft.com/office/drawing/2014/main" id="{2ABDFA1E-15B7-62F5-EE3D-07C6EEDFBDC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48204" y="2310249"/>
            <a:ext cx="1238596" cy="1238596"/>
          </a:xfrm>
          <a:prstGeom prst="rect">
            <a:avLst/>
          </a:prstGeom>
          <a:noFill/>
          <a:extLst>
            <a:ext uri="{909E8E84-426E-40DD-AFC4-6F175D3DCCD1}">
              <a14:hiddenFill xmlns:a14="http://schemas.microsoft.com/office/drawing/2010/main">
                <a:solidFill>
                  <a:srgbClr val="FFFFFF"/>
                </a:solidFill>
              </a14:hiddenFill>
            </a:ext>
          </a:extLst>
        </p:spPr>
      </p:pic>
      <p:pic>
        <p:nvPicPr>
          <p:cNvPr id="9234" name="Picture 18" descr="Schneider EcoStruxure Control Expert – Introduction &amp; Overview">
            <a:extLst>
              <a:ext uri="{FF2B5EF4-FFF2-40B4-BE49-F238E27FC236}">
                <a16:creationId xmlns:a16="http://schemas.microsoft.com/office/drawing/2014/main" id="{50EE707D-5B11-2856-6F84-D0281B62DF3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8509"/>
          <a:stretch>
            <a:fillRect/>
          </a:stretch>
        </p:blipFill>
        <p:spPr bwMode="auto">
          <a:xfrm>
            <a:off x="4424276" y="3208873"/>
            <a:ext cx="2440132" cy="1416426"/>
          </a:xfrm>
          <a:prstGeom prst="rect">
            <a:avLst/>
          </a:prstGeom>
          <a:noFill/>
          <a:extLst>
            <a:ext uri="{909E8E84-426E-40DD-AFC4-6F175D3DCCD1}">
              <a14:hiddenFill xmlns:a14="http://schemas.microsoft.com/office/drawing/2010/main">
                <a:solidFill>
                  <a:srgbClr val="FFFFFF"/>
                </a:solidFill>
              </a14:hiddenFill>
            </a:ext>
          </a:extLst>
        </p:spPr>
      </p:pic>
      <p:sp>
        <p:nvSpPr>
          <p:cNvPr id="15" name="ZoneTexte 14">
            <a:extLst>
              <a:ext uri="{FF2B5EF4-FFF2-40B4-BE49-F238E27FC236}">
                <a16:creationId xmlns:a16="http://schemas.microsoft.com/office/drawing/2014/main" id="{B12D79DD-4418-F561-4333-2E563EB89DE3}"/>
              </a:ext>
            </a:extLst>
          </p:cNvPr>
          <p:cNvSpPr txBox="1"/>
          <p:nvPr/>
        </p:nvSpPr>
        <p:spPr>
          <a:xfrm>
            <a:off x="4533300" y="2677958"/>
            <a:ext cx="2222083" cy="253916"/>
          </a:xfrm>
          <a:prstGeom prst="rect">
            <a:avLst/>
          </a:prstGeom>
          <a:noFill/>
        </p:spPr>
        <p:txBody>
          <a:bodyPr wrap="none" rtlCol="0">
            <a:spAutoFit/>
          </a:bodyPr>
          <a:lstStyle/>
          <a:p>
            <a:r>
              <a:rPr lang="fr-FR" sz="1050" dirty="0"/>
              <a:t>EAE (</a:t>
            </a:r>
            <a:r>
              <a:rPr lang="fr-FR" sz="1050" dirty="0" err="1"/>
              <a:t>Ecostruxure</a:t>
            </a:r>
            <a:r>
              <a:rPr lang="fr-FR" sz="1050" dirty="0"/>
              <a:t> Automation Expert)</a:t>
            </a:r>
          </a:p>
        </p:txBody>
      </p:sp>
      <p:sp>
        <p:nvSpPr>
          <p:cNvPr id="16" name="ZoneTexte 15">
            <a:extLst>
              <a:ext uri="{FF2B5EF4-FFF2-40B4-BE49-F238E27FC236}">
                <a16:creationId xmlns:a16="http://schemas.microsoft.com/office/drawing/2014/main" id="{82F63655-8052-1AC8-2687-77C9615895C1}"/>
              </a:ext>
            </a:extLst>
          </p:cNvPr>
          <p:cNvSpPr txBox="1"/>
          <p:nvPr/>
        </p:nvSpPr>
        <p:spPr>
          <a:xfrm>
            <a:off x="4662191" y="4625299"/>
            <a:ext cx="1975221" cy="253916"/>
          </a:xfrm>
          <a:prstGeom prst="rect">
            <a:avLst/>
          </a:prstGeom>
          <a:noFill/>
        </p:spPr>
        <p:txBody>
          <a:bodyPr wrap="none" rtlCol="0">
            <a:spAutoFit/>
          </a:bodyPr>
          <a:lstStyle/>
          <a:p>
            <a:r>
              <a:rPr lang="fr-FR" sz="1050" dirty="0"/>
              <a:t>EAE (</a:t>
            </a:r>
            <a:r>
              <a:rPr lang="fr-FR" sz="1050" dirty="0" err="1"/>
              <a:t>Ecostruxure</a:t>
            </a:r>
            <a:r>
              <a:rPr lang="fr-FR" sz="1050" dirty="0"/>
              <a:t> Control Expert)</a:t>
            </a:r>
          </a:p>
        </p:txBody>
      </p:sp>
      <p:sp>
        <p:nvSpPr>
          <p:cNvPr id="17" name="ZoneTexte 16">
            <a:extLst>
              <a:ext uri="{FF2B5EF4-FFF2-40B4-BE49-F238E27FC236}">
                <a16:creationId xmlns:a16="http://schemas.microsoft.com/office/drawing/2014/main" id="{8F8BC11E-1683-91B9-3548-A15DD640A3AC}"/>
              </a:ext>
            </a:extLst>
          </p:cNvPr>
          <p:cNvSpPr txBox="1"/>
          <p:nvPr/>
        </p:nvSpPr>
        <p:spPr>
          <a:xfrm>
            <a:off x="7627317" y="3548845"/>
            <a:ext cx="880369" cy="276999"/>
          </a:xfrm>
          <a:prstGeom prst="rect">
            <a:avLst/>
          </a:prstGeom>
          <a:noFill/>
        </p:spPr>
        <p:txBody>
          <a:bodyPr wrap="none" rtlCol="0">
            <a:spAutoFit/>
          </a:bodyPr>
          <a:lstStyle/>
          <a:p>
            <a:r>
              <a:rPr lang="fr-FR" sz="1200" dirty="0" err="1"/>
              <a:t>Factory</a:t>
            </a:r>
            <a:r>
              <a:rPr lang="fr-FR" sz="1200" dirty="0"/>
              <a:t> I/O</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1E3A5F"/>
        </a:solidFill>
        <a:effectLst/>
      </p:bgPr>
    </p:bg>
    <p:spTree>
      <p:nvGrpSpPr>
        <p:cNvPr id="1" name=""/>
        <p:cNvGrpSpPr/>
        <p:nvPr/>
      </p:nvGrpSpPr>
      <p:grpSpPr>
        <a:xfrm>
          <a:off x="0" y="0"/>
          <a:ext cx="0" cy="0"/>
          <a:chOff x="0" y="0"/>
          <a:chExt cx="0" cy="0"/>
        </a:xfrm>
      </p:grpSpPr>
      <p:sp>
        <p:nvSpPr>
          <p:cNvPr id="2" name="Text 0"/>
          <p:cNvSpPr/>
          <p:nvPr/>
        </p:nvSpPr>
        <p:spPr>
          <a:xfrm>
            <a:off x="457200" y="1828800"/>
            <a:ext cx="8229600" cy="1097280"/>
          </a:xfrm>
          <a:prstGeom prst="rect">
            <a:avLst/>
          </a:prstGeom>
          <a:noFill/>
          <a:ln/>
        </p:spPr>
        <p:txBody>
          <a:bodyPr wrap="square" lIns="0" tIns="0" rIns="0" bIns="0" rtlCol="0" anchor="ctr"/>
          <a:lstStyle/>
          <a:p>
            <a:pPr marL="0" indent="0">
              <a:buNone/>
            </a:pPr>
            <a:r>
              <a:rPr lang="en-US" sz="4000" b="1" dirty="0">
                <a:solidFill>
                  <a:srgbClr val="FFFFFF"/>
                </a:solidFill>
              </a:rPr>
              <a:t>04</a:t>
            </a:r>
            <a:endParaRPr lang="en-US" sz="4000" dirty="0"/>
          </a:p>
        </p:txBody>
      </p:sp>
      <p:sp>
        <p:nvSpPr>
          <p:cNvPr id="3" name="Text 1"/>
          <p:cNvSpPr/>
          <p:nvPr/>
        </p:nvSpPr>
        <p:spPr>
          <a:xfrm>
            <a:off x="457200" y="2926080"/>
            <a:ext cx="8229600" cy="548640"/>
          </a:xfrm>
          <a:prstGeom prst="rect">
            <a:avLst/>
          </a:prstGeom>
          <a:noFill/>
          <a:ln/>
        </p:spPr>
        <p:txBody>
          <a:bodyPr wrap="square" lIns="0" tIns="0" rIns="0" bIns="0" rtlCol="0" anchor="ctr"/>
          <a:lstStyle/>
          <a:p>
            <a:pPr marL="0" indent="0">
              <a:buNone/>
            </a:pPr>
            <a:r>
              <a:rPr lang="en-US" sz="2000" dirty="0">
                <a:solidFill>
                  <a:srgbClr val="00A896"/>
                </a:solidFill>
              </a:rPr>
              <a:t>Organisation &amp; Planning</a:t>
            </a:r>
            <a:endParaRPr lang="en-US" sz="20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12/30</a:t>
            </a:r>
            <a:endParaRPr lang="en-US" sz="1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Méthodologie : Cycle en V</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13/30</a:t>
            </a:r>
            <a:endParaRPr lang="en-US" sz="1200" dirty="0"/>
          </a:p>
        </p:txBody>
      </p:sp>
      <p:pic>
        <p:nvPicPr>
          <p:cNvPr id="7" name="Picture 2" descr="Polytech Tours - Polytech Tours, école d'ingénieurs">
            <a:extLst>
              <a:ext uri="{FF2B5EF4-FFF2-40B4-BE49-F238E27FC236}">
                <a16:creationId xmlns:a16="http://schemas.microsoft.com/office/drawing/2014/main" id="{A5518349-690A-43A4-B72D-ED642CCE17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Cycle en V en gestion de projet : définition et méthode">
            <a:extLst>
              <a:ext uri="{FF2B5EF4-FFF2-40B4-BE49-F238E27FC236}">
                <a16:creationId xmlns:a16="http://schemas.microsoft.com/office/drawing/2014/main" id="{5EE8D86A-B58E-FE96-B63D-15122832B92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6381"/>
          <a:stretch>
            <a:fillRect/>
          </a:stretch>
        </p:blipFill>
        <p:spPr bwMode="auto">
          <a:xfrm>
            <a:off x="0" y="962660"/>
            <a:ext cx="9144000" cy="369769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Planning du projet</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14/30</a:t>
            </a:r>
            <a:endParaRPr lang="en-US" sz="1200" dirty="0"/>
          </a:p>
        </p:txBody>
      </p:sp>
      <p:pic>
        <p:nvPicPr>
          <p:cNvPr id="5" name="Picture 2" descr="Polytech Tours - Polytech Tours, école d'ingénieurs">
            <a:extLst>
              <a:ext uri="{FF2B5EF4-FFF2-40B4-BE49-F238E27FC236}">
                <a16:creationId xmlns:a16="http://schemas.microsoft.com/office/drawing/2014/main" id="{F77DAF3D-5C48-659B-E195-E733254EEF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3" name="Objet 12">
            <a:extLst>
              <a:ext uri="{FF2B5EF4-FFF2-40B4-BE49-F238E27FC236}">
                <a16:creationId xmlns:a16="http://schemas.microsoft.com/office/drawing/2014/main" id="{C34567E1-68F2-F49F-E87F-02E5AE1C5EC8}"/>
              </a:ext>
            </a:extLst>
          </p:cNvPr>
          <p:cNvGraphicFramePr>
            <a:graphicFrameLocks noChangeAspect="1"/>
          </p:cNvGraphicFramePr>
          <p:nvPr>
            <p:extLst>
              <p:ext uri="{D42A27DB-BD31-4B8C-83A1-F6EECF244321}">
                <p14:modId xmlns:p14="http://schemas.microsoft.com/office/powerpoint/2010/main" val="871393814"/>
              </p:ext>
            </p:extLst>
          </p:nvPr>
        </p:nvGraphicFramePr>
        <p:xfrm>
          <a:off x="184150" y="1066800"/>
          <a:ext cx="8775700" cy="3009900"/>
        </p:xfrm>
        <a:graphic>
          <a:graphicData uri="http://schemas.openxmlformats.org/presentationml/2006/ole">
            <mc:AlternateContent xmlns:mc="http://schemas.openxmlformats.org/markup-compatibility/2006">
              <mc:Choice xmlns:v="urn:schemas-microsoft-com:vml" Requires="v">
                <p:oleObj name="Feuille de calcul" r:id="rId4" imgW="8775700" imgH="3009900" progId="Excel.Sheet.12">
                  <p:embed/>
                </p:oleObj>
              </mc:Choice>
              <mc:Fallback>
                <p:oleObj name="Feuille de calcul" r:id="rId4" imgW="8775700" imgH="3009900" progId="Excel.Sheet.12">
                  <p:embed/>
                  <p:pic>
                    <p:nvPicPr>
                      <p:cNvPr id="13" name="Objet 12">
                        <a:extLst>
                          <a:ext uri="{FF2B5EF4-FFF2-40B4-BE49-F238E27FC236}">
                            <a16:creationId xmlns:a16="http://schemas.microsoft.com/office/drawing/2014/main" id="{C34567E1-68F2-F49F-E87F-02E5AE1C5EC8}"/>
                          </a:ext>
                        </a:extLst>
                      </p:cNvPr>
                      <p:cNvPicPr/>
                      <p:nvPr/>
                    </p:nvPicPr>
                    <p:blipFill>
                      <a:blip r:embed="rId5"/>
                      <a:stretch>
                        <a:fillRect/>
                      </a:stretch>
                    </p:blipFill>
                    <p:spPr>
                      <a:xfrm>
                        <a:off x="184150" y="1066800"/>
                        <a:ext cx="8775700" cy="3009900"/>
                      </a:xfrm>
                      <a:prstGeom prst="rect">
                        <a:avLst/>
                      </a:prstGeom>
                    </p:spPr>
                  </p:pic>
                </p:oleObj>
              </mc:Fallback>
            </mc:AlternateContent>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1E3A5F"/>
        </a:solidFill>
        <a:effectLst/>
      </p:bgPr>
    </p:bg>
    <p:spTree>
      <p:nvGrpSpPr>
        <p:cNvPr id="1" name=""/>
        <p:cNvGrpSpPr/>
        <p:nvPr/>
      </p:nvGrpSpPr>
      <p:grpSpPr>
        <a:xfrm>
          <a:off x="0" y="0"/>
          <a:ext cx="0" cy="0"/>
          <a:chOff x="0" y="0"/>
          <a:chExt cx="0" cy="0"/>
        </a:xfrm>
      </p:grpSpPr>
      <p:sp>
        <p:nvSpPr>
          <p:cNvPr id="2" name="Text 0"/>
          <p:cNvSpPr/>
          <p:nvPr/>
        </p:nvSpPr>
        <p:spPr>
          <a:xfrm>
            <a:off x="457200" y="1828800"/>
            <a:ext cx="8229600" cy="1097280"/>
          </a:xfrm>
          <a:prstGeom prst="rect">
            <a:avLst/>
          </a:prstGeom>
          <a:noFill/>
          <a:ln/>
        </p:spPr>
        <p:txBody>
          <a:bodyPr wrap="square" lIns="0" tIns="0" rIns="0" bIns="0" rtlCol="0" anchor="ctr"/>
          <a:lstStyle/>
          <a:p>
            <a:pPr marL="0" indent="0">
              <a:buNone/>
            </a:pPr>
            <a:r>
              <a:rPr lang="en-US" sz="4000" b="1" dirty="0">
                <a:solidFill>
                  <a:srgbClr val="FFFFFF"/>
                </a:solidFill>
              </a:rPr>
              <a:t>05</a:t>
            </a:r>
            <a:endParaRPr lang="en-US" sz="4000" dirty="0"/>
          </a:p>
        </p:txBody>
      </p:sp>
      <p:sp>
        <p:nvSpPr>
          <p:cNvPr id="3" name="Text 1"/>
          <p:cNvSpPr/>
          <p:nvPr/>
        </p:nvSpPr>
        <p:spPr>
          <a:xfrm>
            <a:off x="457200" y="2926080"/>
            <a:ext cx="8229600" cy="548640"/>
          </a:xfrm>
          <a:prstGeom prst="rect">
            <a:avLst/>
          </a:prstGeom>
          <a:noFill/>
          <a:ln/>
        </p:spPr>
        <p:txBody>
          <a:bodyPr wrap="square" lIns="0" tIns="0" rIns="0" bIns="0" rtlCol="0" anchor="ctr"/>
          <a:lstStyle/>
          <a:p>
            <a:pPr marL="0" indent="0">
              <a:buNone/>
            </a:pPr>
            <a:r>
              <a:rPr lang="en-US" sz="2000" dirty="0">
                <a:solidFill>
                  <a:srgbClr val="00A896"/>
                </a:solidFill>
              </a:rPr>
              <a:t>Architecture &amp; Conception</a:t>
            </a:r>
            <a:endParaRPr lang="en-US" sz="20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15/30</a:t>
            </a:r>
            <a:endParaRPr lang="en-US" sz="12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5F7FA"/>
        </a:solidFill>
        <a:effectLst/>
      </p:bgPr>
    </p:bg>
    <p:spTree>
      <p:nvGrpSpPr>
        <p:cNvPr id="1" name="">
          <a:extLst>
            <a:ext uri="{FF2B5EF4-FFF2-40B4-BE49-F238E27FC236}">
              <a16:creationId xmlns:a16="http://schemas.microsoft.com/office/drawing/2014/main" id="{7D088032-16A5-C770-6F8A-93EEB8B2EEB4}"/>
            </a:ext>
          </a:extLst>
        </p:cNvPr>
        <p:cNvGrpSpPr/>
        <p:nvPr/>
      </p:nvGrpSpPr>
      <p:grpSpPr>
        <a:xfrm>
          <a:off x="0" y="0"/>
          <a:ext cx="0" cy="0"/>
          <a:chOff x="0" y="0"/>
          <a:chExt cx="0" cy="0"/>
        </a:xfrm>
      </p:grpSpPr>
      <p:sp>
        <p:nvSpPr>
          <p:cNvPr id="2" name="Shape 0">
            <a:extLst>
              <a:ext uri="{FF2B5EF4-FFF2-40B4-BE49-F238E27FC236}">
                <a16:creationId xmlns:a16="http://schemas.microsoft.com/office/drawing/2014/main" id="{B0672159-5707-AD09-E8DB-3A3194E68228}"/>
              </a:ext>
            </a:extLst>
          </p:cNvPr>
          <p:cNvSpPr/>
          <p:nvPr/>
        </p:nvSpPr>
        <p:spPr>
          <a:xfrm>
            <a:off x="0" y="0"/>
            <a:ext cx="9144000" cy="73152"/>
          </a:xfrm>
          <a:prstGeom prst="rect">
            <a:avLst/>
          </a:prstGeom>
          <a:solidFill>
            <a:srgbClr val="00A896"/>
          </a:solidFill>
          <a:ln/>
        </p:spPr>
        <p:txBody>
          <a:bodyPr/>
          <a:lstStyle/>
          <a:p>
            <a:endParaRPr lang="fr-FR"/>
          </a:p>
        </p:txBody>
      </p:sp>
      <p:sp>
        <p:nvSpPr>
          <p:cNvPr id="3" name="Text 1">
            <a:extLst>
              <a:ext uri="{FF2B5EF4-FFF2-40B4-BE49-F238E27FC236}">
                <a16:creationId xmlns:a16="http://schemas.microsoft.com/office/drawing/2014/main" id="{A2C4A6C7-BAB0-0107-2B5D-FFBB0AB95183}"/>
              </a:ext>
            </a:extLst>
          </p:cNvPr>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Architecture du système</a:t>
            </a:r>
            <a:endParaRPr lang="en-US" sz="2800" dirty="0"/>
          </a:p>
        </p:txBody>
      </p:sp>
      <p:sp>
        <p:nvSpPr>
          <p:cNvPr id="4" name="Text 2">
            <a:extLst>
              <a:ext uri="{FF2B5EF4-FFF2-40B4-BE49-F238E27FC236}">
                <a16:creationId xmlns:a16="http://schemas.microsoft.com/office/drawing/2014/main" id="{88FD7019-1E3A-7DCB-512B-3D4180E7E2D0}"/>
              </a:ext>
            </a:extLst>
          </p:cNvPr>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16/30</a:t>
            </a:r>
            <a:endParaRPr lang="en-US" sz="1200" dirty="0"/>
          </a:p>
        </p:txBody>
      </p:sp>
      <p:pic>
        <p:nvPicPr>
          <p:cNvPr id="7" name="Picture 2" descr="Polytech Tours - Polytech Tours, école d'ingénieurs">
            <a:extLst>
              <a:ext uri="{FF2B5EF4-FFF2-40B4-BE49-F238E27FC236}">
                <a16:creationId xmlns:a16="http://schemas.microsoft.com/office/drawing/2014/main" id="{019B2080-E083-CDB8-7683-5DE34D13D1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 7" descr="Une image contenant texte, capture d’écran, diagramme, conception&#10;&#10;Le contenu généré par l’IA peut être incorrect.">
            <a:extLst>
              <a:ext uri="{FF2B5EF4-FFF2-40B4-BE49-F238E27FC236}">
                <a16:creationId xmlns:a16="http://schemas.microsoft.com/office/drawing/2014/main" id="{EC2E729B-E938-46D4-9F39-25C511E359C5}"/>
              </a:ext>
            </a:extLst>
          </p:cNvPr>
          <p:cNvPicPr>
            <a:picLocks noChangeAspect="1"/>
          </p:cNvPicPr>
          <p:nvPr/>
        </p:nvPicPr>
        <p:blipFill>
          <a:blip r:embed="rId4"/>
          <a:stretch>
            <a:fillRect/>
          </a:stretch>
        </p:blipFill>
        <p:spPr>
          <a:xfrm>
            <a:off x="1109996" y="1164780"/>
            <a:ext cx="6924007" cy="3310317"/>
          </a:xfrm>
          <a:prstGeom prst="rect">
            <a:avLst/>
          </a:prstGeom>
        </p:spPr>
      </p:pic>
      <p:pic>
        <p:nvPicPr>
          <p:cNvPr id="6" name="Image 5">
            <a:extLst>
              <a:ext uri="{FF2B5EF4-FFF2-40B4-BE49-F238E27FC236}">
                <a16:creationId xmlns:a16="http://schemas.microsoft.com/office/drawing/2014/main" id="{AD93849D-9F85-9C6A-D7B0-5ABEBD095C3A}"/>
              </a:ext>
            </a:extLst>
          </p:cNvPr>
          <p:cNvPicPr>
            <a:picLocks noChangeAspect="1"/>
          </p:cNvPicPr>
          <p:nvPr/>
        </p:nvPicPr>
        <p:blipFill>
          <a:blip r:embed="rId5"/>
          <a:stretch>
            <a:fillRect/>
          </a:stretch>
        </p:blipFill>
        <p:spPr>
          <a:xfrm flipH="1">
            <a:off x="1518164" y="3515396"/>
            <a:ext cx="1301235" cy="463324"/>
          </a:xfrm>
          <a:prstGeom prst="rect">
            <a:avLst/>
          </a:prstGeom>
        </p:spPr>
      </p:pic>
      <p:pic>
        <p:nvPicPr>
          <p:cNvPr id="9" name="Image 8">
            <a:extLst>
              <a:ext uri="{FF2B5EF4-FFF2-40B4-BE49-F238E27FC236}">
                <a16:creationId xmlns:a16="http://schemas.microsoft.com/office/drawing/2014/main" id="{2E62EE7D-A117-FD41-5138-449B8AE6CDB1}"/>
              </a:ext>
            </a:extLst>
          </p:cNvPr>
          <p:cNvPicPr>
            <a:picLocks noChangeAspect="1"/>
          </p:cNvPicPr>
          <p:nvPr/>
        </p:nvPicPr>
        <p:blipFill>
          <a:blip r:embed="rId5"/>
          <a:stretch>
            <a:fillRect/>
          </a:stretch>
        </p:blipFill>
        <p:spPr>
          <a:xfrm flipH="1">
            <a:off x="2819399" y="3166684"/>
            <a:ext cx="1082676" cy="385503"/>
          </a:xfrm>
          <a:prstGeom prst="rect">
            <a:avLst/>
          </a:prstGeom>
        </p:spPr>
      </p:pic>
      <p:sp>
        <p:nvSpPr>
          <p:cNvPr id="11" name="ZoneTexte 10">
            <a:extLst>
              <a:ext uri="{FF2B5EF4-FFF2-40B4-BE49-F238E27FC236}">
                <a16:creationId xmlns:a16="http://schemas.microsoft.com/office/drawing/2014/main" id="{A7F62BF7-AA92-4766-6450-FC72113E5C24}"/>
              </a:ext>
            </a:extLst>
          </p:cNvPr>
          <p:cNvSpPr txBox="1"/>
          <p:nvPr/>
        </p:nvSpPr>
        <p:spPr>
          <a:xfrm>
            <a:off x="5744519" y="2697685"/>
            <a:ext cx="351481" cy="138499"/>
          </a:xfrm>
          <a:prstGeom prst="rect">
            <a:avLst/>
          </a:prstGeom>
          <a:noFill/>
        </p:spPr>
        <p:txBody>
          <a:bodyPr wrap="square" rtlCol="0">
            <a:spAutoFit/>
          </a:bodyPr>
          <a:lstStyle/>
          <a:p>
            <a:r>
              <a:rPr lang="fr-FR" sz="300" dirty="0">
                <a:solidFill>
                  <a:schemeClr val="bg1"/>
                </a:solidFill>
              </a:rPr>
              <a:t>SERVEUR</a:t>
            </a:r>
            <a:endParaRPr lang="fr-FR" sz="1100" dirty="0">
              <a:solidFill>
                <a:schemeClr val="bg1"/>
              </a:solidFill>
            </a:endParaRPr>
          </a:p>
        </p:txBody>
      </p:sp>
      <p:sp>
        <p:nvSpPr>
          <p:cNvPr id="12" name="ZoneTexte 11">
            <a:extLst>
              <a:ext uri="{FF2B5EF4-FFF2-40B4-BE49-F238E27FC236}">
                <a16:creationId xmlns:a16="http://schemas.microsoft.com/office/drawing/2014/main" id="{09004DB6-E183-E869-66B3-2B7ED1E88B98}"/>
              </a:ext>
            </a:extLst>
          </p:cNvPr>
          <p:cNvSpPr txBox="1"/>
          <p:nvPr/>
        </p:nvSpPr>
        <p:spPr>
          <a:xfrm>
            <a:off x="5744518" y="3359435"/>
            <a:ext cx="351481" cy="138499"/>
          </a:xfrm>
          <a:prstGeom prst="rect">
            <a:avLst/>
          </a:prstGeom>
          <a:noFill/>
        </p:spPr>
        <p:txBody>
          <a:bodyPr wrap="square" rtlCol="0">
            <a:spAutoFit/>
          </a:bodyPr>
          <a:lstStyle/>
          <a:p>
            <a:r>
              <a:rPr lang="fr-FR" sz="300" dirty="0">
                <a:solidFill>
                  <a:schemeClr val="bg1"/>
                </a:solidFill>
              </a:rPr>
              <a:t>CLIENT</a:t>
            </a:r>
            <a:endParaRPr lang="fr-FR" sz="1100" dirty="0">
              <a:solidFill>
                <a:schemeClr val="bg1"/>
              </a:solidFill>
            </a:endParaRPr>
          </a:p>
        </p:txBody>
      </p:sp>
    </p:spTree>
    <p:extLst>
      <p:ext uri="{BB962C8B-B14F-4D97-AF65-F5344CB8AC3E}">
        <p14:creationId xmlns:p14="http://schemas.microsoft.com/office/powerpoint/2010/main" val="10132302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Traduction GRAFCET → Normes</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17/30</a:t>
            </a:r>
            <a:endParaRPr lang="en-US" sz="1200" dirty="0"/>
          </a:p>
        </p:txBody>
      </p:sp>
      <p:graphicFrame>
        <p:nvGraphicFramePr>
          <p:cNvPr id="18" name="Table 0"/>
          <p:cNvGraphicFramePr>
            <a:graphicFrameLocks noGrp="1"/>
          </p:cNvGraphicFramePr>
          <p:nvPr>
            <p:extLst>
              <p:ext uri="{D42A27DB-BD31-4B8C-83A1-F6EECF244321}">
                <p14:modId xmlns:p14="http://schemas.microsoft.com/office/powerpoint/2010/main" val="4174333881"/>
              </p:ext>
            </p:extLst>
          </p:nvPr>
        </p:nvGraphicFramePr>
        <p:xfrm>
          <a:off x="130630" y="1286760"/>
          <a:ext cx="5170713" cy="2569980"/>
        </p:xfrm>
        <a:graphic>
          <a:graphicData uri="http://schemas.openxmlformats.org/drawingml/2006/table">
            <a:tbl>
              <a:tblPr/>
              <a:tblGrid>
                <a:gridCol w="1723571">
                  <a:extLst>
                    <a:ext uri="{9D8B030D-6E8A-4147-A177-3AD203B41FA5}">
                      <a16:colId xmlns:a16="http://schemas.microsoft.com/office/drawing/2014/main" val="20000"/>
                    </a:ext>
                  </a:extLst>
                </a:gridCol>
                <a:gridCol w="1723571">
                  <a:extLst>
                    <a:ext uri="{9D8B030D-6E8A-4147-A177-3AD203B41FA5}">
                      <a16:colId xmlns:a16="http://schemas.microsoft.com/office/drawing/2014/main" val="20001"/>
                    </a:ext>
                  </a:extLst>
                </a:gridCol>
                <a:gridCol w="1723571">
                  <a:extLst>
                    <a:ext uri="{9D8B030D-6E8A-4147-A177-3AD203B41FA5}">
                      <a16:colId xmlns:a16="http://schemas.microsoft.com/office/drawing/2014/main" val="20002"/>
                    </a:ext>
                  </a:extLst>
                </a:gridCol>
              </a:tblGrid>
              <a:tr h="513996">
                <a:tc>
                  <a:txBody>
                    <a:bodyPr/>
                    <a:lstStyle/>
                    <a:p>
                      <a:pPr marL="0" indent="0" algn="ctr">
                        <a:buNone/>
                      </a:pPr>
                      <a:r>
                        <a:rPr lang="en-US" sz="1200" b="1" dirty="0">
                          <a:solidFill>
                            <a:srgbClr val="FFFFFF"/>
                          </a:solidFill>
                        </a:rPr>
                        <a:t>Concept GRAFCET</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tc>
                  <a:txBody>
                    <a:bodyPr/>
                    <a:lstStyle/>
                    <a:p>
                      <a:pPr marL="0" indent="0" algn="ctr">
                        <a:buNone/>
                      </a:pPr>
                      <a:r>
                        <a:rPr lang="en-US" sz="1200" b="1" dirty="0">
                          <a:solidFill>
                            <a:srgbClr val="FFFFFF"/>
                          </a:solidFill>
                        </a:rPr>
                        <a:t>IEC 61131-3</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tc>
                  <a:txBody>
                    <a:bodyPr/>
                    <a:lstStyle/>
                    <a:p>
                      <a:pPr marL="0" indent="0" algn="ctr">
                        <a:buNone/>
                      </a:pPr>
                      <a:r>
                        <a:rPr lang="en-US" sz="1200" b="1" dirty="0">
                          <a:solidFill>
                            <a:srgbClr val="FFFFFF"/>
                          </a:solidFill>
                        </a:rPr>
                        <a:t>IEC 61499</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00A896"/>
                    </a:solidFill>
                  </a:tcPr>
                </a:tc>
                <a:extLst>
                  <a:ext uri="{0D108BD9-81ED-4DB2-BD59-A6C34878D82A}">
                    <a16:rowId xmlns:a16="http://schemas.microsoft.com/office/drawing/2014/main" val="10000"/>
                  </a:ext>
                </a:extLst>
              </a:tr>
              <a:tr h="513996">
                <a:tc>
                  <a:txBody>
                    <a:bodyPr/>
                    <a:lstStyle/>
                    <a:p>
                      <a:pPr marL="0" indent="0" algn="ctr">
                        <a:buNone/>
                      </a:pPr>
                      <a:r>
                        <a:rPr lang="en-US" sz="1200" dirty="0">
                          <a:solidFill>
                            <a:srgbClr val="000000"/>
                          </a:solidFill>
                        </a:rPr>
                        <a:t>Étape</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dirty="0">
                          <a:solidFill>
                            <a:srgbClr val="000000"/>
                          </a:solidFill>
                        </a:rPr>
                        <a:t>Étape SFC</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dirty="0">
                          <a:solidFill>
                            <a:srgbClr val="000000"/>
                          </a:solidFill>
                        </a:rPr>
                        <a:t>État ECC</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1"/>
                  </a:ext>
                </a:extLst>
              </a:tr>
              <a:tr h="513996">
                <a:tc>
                  <a:txBody>
                    <a:bodyPr/>
                    <a:lstStyle/>
                    <a:p>
                      <a:pPr marL="0" indent="0" algn="ctr">
                        <a:buNone/>
                      </a:pPr>
                      <a:r>
                        <a:rPr lang="en-US" sz="1200" dirty="0">
                          <a:solidFill>
                            <a:srgbClr val="000000"/>
                          </a:solidFill>
                        </a:rPr>
                        <a:t>Transition</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dirty="0">
                          <a:solidFill>
                            <a:srgbClr val="000000"/>
                          </a:solidFill>
                        </a:rPr>
                        <a:t>Transition SFC</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dirty="0">
                          <a:solidFill>
                            <a:srgbClr val="000000"/>
                          </a:solidFill>
                        </a:rPr>
                        <a:t>Événement + Condition</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513996">
                <a:tc>
                  <a:txBody>
                    <a:bodyPr/>
                    <a:lstStyle/>
                    <a:p>
                      <a:pPr marL="0" indent="0" algn="ctr">
                        <a:buNone/>
                      </a:pPr>
                      <a:r>
                        <a:rPr lang="en-US" sz="1200" dirty="0">
                          <a:solidFill>
                            <a:srgbClr val="000000"/>
                          </a:solidFill>
                        </a:rPr>
                        <a:t>Action</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dirty="0">
                          <a:solidFill>
                            <a:srgbClr val="000000"/>
                          </a:solidFill>
                        </a:rPr>
                        <a:t>Action (C, S, R...)</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dirty="0">
                          <a:solidFill>
                            <a:srgbClr val="000000"/>
                          </a:solidFill>
                        </a:rPr>
                        <a:t>Algorithme</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3"/>
                  </a:ext>
                </a:extLst>
              </a:tr>
              <a:tr h="513996">
                <a:tc>
                  <a:txBody>
                    <a:bodyPr/>
                    <a:lstStyle/>
                    <a:p>
                      <a:pPr marL="0" indent="0" algn="ctr">
                        <a:buNone/>
                      </a:pPr>
                      <a:r>
                        <a:rPr lang="en-US" sz="1200" dirty="0">
                          <a:solidFill>
                            <a:srgbClr val="000000"/>
                          </a:solidFill>
                        </a:rPr>
                        <a:t>Parallélisme</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dirty="0">
                          <a:solidFill>
                            <a:srgbClr val="000000"/>
                          </a:solidFill>
                        </a:rPr>
                        <a:t>Divergence ET</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dirty="0">
                          <a:solidFill>
                            <a:srgbClr val="000000"/>
                          </a:solidFill>
                        </a:rPr>
                        <a:t>Blocs </a:t>
                      </a:r>
                      <a:r>
                        <a:rPr lang="en-US" sz="1200" dirty="0" err="1">
                          <a:solidFill>
                            <a:srgbClr val="000000"/>
                          </a:solidFill>
                        </a:rPr>
                        <a:t>séparés</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pic>
        <p:nvPicPr>
          <p:cNvPr id="5" name="Picture 2" descr="Polytech Tours - Polytech Tours, école d'ingénieurs">
            <a:extLst>
              <a:ext uri="{FF2B5EF4-FFF2-40B4-BE49-F238E27FC236}">
                <a16:creationId xmlns:a16="http://schemas.microsoft.com/office/drawing/2014/main" id="{6A7C4BA2-AEE4-37A3-6F34-E098DA07B6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 11" descr="Une image contenant texte, capture d’écran, diagramme, Police&#10;&#10;Le contenu généré par l’IA peut être incorrect.">
            <a:extLst>
              <a:ext uri="{FF2B5EF4-FFF2-40B4-BE49-F238E27FC236}">
                <a16:creationId xmlns:a16="http://schemas.microsoft.com/office/drawing/2014/main" id="{04D01A81-CCE9-DF1A-D372-3E4255B766E1}"/>
              </a:ext>
            </a:extLst>
          </p:cNvPr>
          <p:cNvPicPr>
            <a:picLocks noChangeAspect="1"/>
          </p:cNvPicPr>
          <p:nvPr/>
        </p:nvPicPr>
        <p:blipFill>
          <a:blip r:embed="rId4"/>
          <a:stretch>
            <a:fillRect/>
          </a:stretch>
        </p:blipFill>
        <p:spPr>
          <a:xfrm>
            <a:off x="5454278" y="1024128"/>
            <a:ext cx="3689722" cy="331246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3AF17-098B-D363-CC73-EC9A3037C155}"/>
            </a:ext>
          </a:extLst>
        </p:cNvPr>
        <p:cNvGrpSpPr/>
        <p:nvPr/>
      </p:nvGrpSpPr>
      <p:grpSpPr>
        <a:xfrm>
          <a:off x="0" y="0"/>
          <a:ext cx="0" cy="0"/>
          <a:chOff x="0" y="0"/>
          <a:chExt cx="0" cy="0"/>
        </a:xfrm>
      </p:grpSpPr>
      <p:pic>
        <p:nvPicPr>
          <p:cNvPr id="12" name="Image 11" descr="Une image contenant texte, capture d’écran, diagramme, Police&#10;&#10;Le contenu généré par l’IA peut être incorrect.">
            <a:extLst>
              <a:ext uri="{FF2B5EF4-FFF2-40B4-BE49-F238E27FC236}">
                <a16:creationId xmlns:a16="http://schemas.microsoft.com/office/drawing/2014/main" id="{114533D5-76F5-C9ED-90CF-F393C5877951}"/>
              </a:ext>
            </a:extLst>
          </p:cNvPr>
          <p:cNvPicPr>
            <a:picLocks noChangeAspect="1"/>
          </p:cNvPicPr>
          <p:nvPr/>
        </p:nvPicPr>
        <p:blipFill>
          <a:blip r:embed="rId3"/>
          <a:stretch>
            <a:fillRect/>
          </a:stretch>
        </p:blipFill>
        <p:spPr>
          <a:xfrm>
            <a:off x="1300557" y="822960"/>
            <a:ext cx="6143286" cy="4204589"/>
          </a:xfrm>
          <a:prstGeom prst="rect">
            <a:avLst/>
          </a:prstGeom>
        </p:spPr>
      </p:pic>
      <p:sp>
        <p:nvSpPr>
          <p:cNvPr id="2" name="Shape 0">
            <a:extLst>
              <a:ext uri="{FF2B5EF4-FFF2-40B4-BE49-F238E27FC236}">
                <a16:creationId xmlns:a16="http://schemas.microsoft.com/office/drawing/2014/main" id="{A88B2A4A-DEC8-FF2D-C06B-7BB715DF56D7}"/>
              </a:ext>
            </a:extLst>
          </p:cNvPr>
          <p:cNvSpPr/>
          <p:nvPr/>
        </p:nvSpPr>
        <p:spPr>
          <a:xfrm>
            <a:off x="0" y="0"/>
            <a:ext cx="9144000" cy="73152"/>
          </a:xfrm>
          <a:prstGeom prst="rect">
            <a:avLst/>
          </a:prstGeom>
          <a:solidFill>
            <a:srgbClr val="00A896"/>
          </a:solidFill>
          <a:ln/>
        </p:spPr>
        <p:txBody>
          <a:bodyPr/>
          <a:lstStyle/>
          <a:p>
            <a:endParaRPr lang="fr-FR"/>
          </a:p>
        </p:txBody>
      </p:sp>
      <p:sp>
        <p:nvSpPr>
          <p:cNvPr id="3" name="Text 1">
            <a:extLst>
              <a:ext uri="{FF2B5EF4-FFF2-40B4-BE49-F238E27FC236}">
                <a16:creationId xmlns:a16="http://schemas.microsoft.com/office/drawing/2014/main" id="{7DAB3C5D-7108-AFCB-3FDC-3409CADD9636}"/>
              </a:ext>
            </a:extLst>
          </p:cNvPr>
          <p:cNvSpPr/>
          <p:nvPr/>
        </p:nvSpPr>
        <p:spPr>
          <a:xfrm>
            <a:off x="457200" y="274320"/>
            <a:ext cx="8229600" cy="548640"/>
          </a:xfrm>
          <a:prstGeom prst="rect">
            <a:avLst/>
          </a:prstGeom>
          <a:noFill/>
          <a:ln/>
        </p:spPr>
        <p:txBody>
          <a:bodyPr wrap="square" lIns="0" tIns="0" rIns="0" bIns="0" rtlCol="0" anchor="ctr"/>
          <a:lstStyle/>
          <a:p>
            <a:r>
              <a:rPr lang="en-US" sz="2800" b="1" dirty="0">
                <a:solidFill>
                  <a:srgbClr val="1E3A5F"/>
                </a:solidFill>
              </a:rPr>
              <a:t>Traduction GRAFCET → </a:t>
            </a:r>
            <a:r>
              <a:rPr lang="en-US" sz="2800" b="1" dirty="0" err="1">
                <a:solidFill>
                  <a:srgbClr val="1E3A5F"/>
                </a:solidFill>
              </a:rPr>
              <a:t>Norme</a:t>
            </a:r>
            <a:r>
              <a:rPr lang="en-US" sz="2800" b="1" dirty="0">
                <a:solidFill>
                  <a:srgbClr val="1E3A5F"/>
                </a:solidFill>
              </a:rPr>
              <a:t> 61499</a:t>
            </a:r>
            <a:endParaRPr lang="en-US" sz="2800" dirty="0"/>
          </a:p>
        </p:txBody>
      </p:sp>
      <p:sp>
        <p:nvSpPr>
          <p:cNvPr id="4" name="Text 2">
            <a:extLst>
              <a:ext uri="{FF2B5EF4-FFF2-40B4-BE49-F238E27FC236}">
                <a16:creationId xmlns:a16="http://schemas.microsoft.com/office/drawing/2014/main" id="{94FE35BF-9C75-2CC5-C406-27EB4C5896E8}"/>
              </a:ext>
            </a:extLst>
          </p:cNvPr>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18/30</a:t>
            </a:r>
            <a:endParaRPr lang="en-US" sz="1200" dirty="0"/>
          </a:p>
        </p:txBody>
      </p:sp>
      <p:pic>
        <p:nvPicPr>
          <p:cNvPr id="5" name="Picture 2" descr="Polytech Tours - Polytech Tours, école d'ingénieurs">
            <a:extLst>
              <a:ext uri="{FF2B5EF4-FFF2-40B4-BE49-F238E27FC236}">
                <a16:creationId xmlns:a16="http://schemas.microsoft.com/office/drawing/2014/main" id="{EBFA1745-4DD4-144F-CCFB-72583F149D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descr="Une image contenant texte, capture d’écran, diagramme, Police&#10;&#10;Le contenu généré par l’IA peut être incorrect.">
            <a:extLst>
              <a:ext uri="{FF2B5EF4-FFF2-40B4-BE49-F238E27FC236}">
                <a16:creationId xmlns:a16="http://schemas.microsoft.com/office/drawing/2014/main" id="{F90F61BA-702D-9199-1207-45A0A519D1AE}"/>
              </a:ext>
            </a:extLst>
          </p:cNvPr>
          <p:cNvPicPr>
            <a:picLocks noChangeAspect="1"/>
          </p:cNvPicPr>
          <p:nvPr/>
        </p:nvPicPr>
        <p:blipFill>
          <a:blip r:embed="rId5"/>
          <a:stretch>
            <a:fillRect/>
          </a:stretch>
        </p:blipFill>
        <p:spPr>
          <a:xfrm>
            <a:off x="1823447" y="882163"/>
            <a:ext cx="5255447" cy="4145386"/>
          </a:xfrm>
          <a:prstGeom prst="rect">
            <a:avLst/>
          </a:prstGeom>
        </p:spPr>
      </p:pic>
    </p:spTree>
    <p:extLst>
      <p:ext uri="{BB962C8B-B14F-4D97-AF65-F5344CB8AC3E}">
        <p14:creationId xmlns:p14="http://schemas.microsoft.com/office/powerpoint/2010/main" val="24207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xit" presetSubtype="0" fill="hold" nodeType="clickEffect">
                                  <p:stCondLst>
                                    <p:cond delay="0"/>
                                  </p:stCondLst>
                                  <p:childTnLst>
                                    <p:animEffect transition="out" filter="fade">
                                      <p:cBhvr>
                                        <p:cTn id="6" dur="1000"/>
                                        <p:tgtEl>
                                          <p:spTgt spid="12"/>
                                        </p:tgtEl>
                                      </p:cBhvr>
                                    </p:animEffect>
                                    <p:anim calcmode="lin" valueType="num">
                                      <p:cBhvr>
                                        <p:cTn id="7" dur="1000"/>
                                        <p:tgtEl>
                                          <p:spTgt spid="12"/>
                                        </p:tgtEl>
                                        <p:attrNameLst>
                                          <p:attrName>ppt_x</p:attrName>
                                        </p:attrNameLst>
                                      </p:cBhvr>
                                      <p:tavLst>
                                        <p:tav tm="0">
                                          <p:val>
                                            <p:strVal val="ppt_x"/>
                                          </p:val>
                                        </p:tav>
                                        <p:tav tm="100000">
                                          <p:val>
                                            <p:strVal val="ppt_x"/>
                                          </p:val>
                                        </p:tav>
                                      </p:tavLst>
                                    </p:anim>
                                    <p:anim calcmode="lin" valueType="num">
                                      <p:cBhvr>
                                        <p:cTn id="8" dur="100" decel="100000"/>
                                        <p:tgtEl>
                                          <p:spTgt spid="12"/>
                                        </p:tgtEl>
                                        <p:attrNameLst>
                                          <p:attrName>ppt_y</p:attrName>
                                        </p:attrNameLst>
                                      </p:cBhvr>
                                      <p:tavLst>
                                        <p:tav tm="0">
                                          <p:val>
                                            <p:strVal val="ppt_y"/>
                                          </p:val>
                                        </p:tav>
                                        <p:tav tm="100000">
                                          <p:val>
                                            <p:strVal val="ppt_y-.03"/>
                                          </p:val>
                                        </p:tav>
                                      </p:tavLst>
                                    </p:anim>
                                    <p:anim calcmode="lin" valueType="num">
                                      <p:cBhvr>
                                        <p:cTn id="9" dur="900" accel="100000">
                                          <p:stCondLst>
                                            <p:cond delay="100"/>
                                          </p:stCondLst>
                                        </p:cTn>
                                        <p:tgtEl>
                                          <p:spTgt spid="12"/>
                                        </p:tgtEl>
                                        <p:attrNameLst>
                                          <p:attrName>ppt_y</p:attrName>
                                        </p:attrNameLst>
                                      </p:cBhvr>
                                      <p:tavLst>
                                        <p:tav tm="0">
                                          <p:val>
                                            <p:strVal val="ppt_y"/>
                                          </p:val>
                                        </p:tav>
                                        <p:tav tm="100000">
                                          <p:val>
                                            <p:strVal val="ppt_y+1"/>
                                          </p:val>
                                        </p:tav>
                                      </p:tavLst>
                                    </p:anim>
                                    <p:set>
                                      <p:cBhvr>
                                        <p:cTn id="10" dur="1" fill="hold">
                                          <p:stCondLst>
                                            <p:cond delay="999"/>
                                          </p:stCondLst>
                                        </p:cTn>
                                        <p:tgtEl>
                                          <p:spTgt spid="1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1000"/>
                                        <p:tgtEl>
                                          <p:spTgt spid="13"/>
                                        </p:tgtEl>
                                      </p:cBhvr>
                                    </p:animEffect>
                                    <p:anim calcmode="lin" valueType="num">
                                      <p:cBhvr>
                                        <p:cTn id="16" dur="1000" fill="hold"/>
                                        <p:tgtEl>
                                          <p:spTgt spid="13"/>
                                        </p:tgtEl>
                                        <p:attrNameLst>
                                          <p:attrName>ppt_x</p:attrName>
                                        </p:attrNameLst>
                                      </p:cBhvr>
                                      <p:tavLst>
                                        <p:tav tm="0">
                                          <p:val>
                                            <p:strVal val="#ppt_x"/>
                                          </p:val>
                                        </p:tav>
                                        <p:tav tm="100000">
                                          <p:val>
                                            <p:strVal val="#ppt_x"/>
                                          </p:val>
                                        </p:tav>
                                      </p:tavLst>
                                    </p:anim>
                                    <p:anim calcmode="lin" valueType="num">
                                      <p:cBhvr>
                                        <p:cTn id="17" dur="900" decel="100000" fill="hold"/>
                                        <p:tgtEl>
                                          <p:spTgt spid="13"/>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name="Slide 18">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Analyse des risques</a:t>
            </a:r>
            <a:endParaRPr lang="en-US" sz="2800" dirty="0"/>
          </a:p>
        </p:txBody>
      </p:sp>
      <p:pic>
        <p:nvPicPr>
          <p:cNvPr id="5" name="Picture 2" descr="Polytech Tours - Polytech Tours, école d'ingénieurs">
            <a:extLst>
              <a:ext uri="{FF2B5EF4-FFF2-40B4-BE49-F238E27FC236}">
                <a16:creationId xmlns:a16="http://schemas.microsoft.com/office/drawing/2014/main" id="{BD45E734-F962-9556-6158-288BA896F0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15E4735A-3FEA-B8C1-8998-559AAABDBB44}"/>
              </a:ext>
            </a:extLst>
          </p:cNvPr>
          <p:cNvPicPr>
            <a:picLocks noChangeAspect="1"/>
          </p:cNvPicPr>
          <p:nvPr/>
        </p:nvPicPr>
        <p:blipFill>
          <a:blip r:embed="rId4"/>
          <a:stretch>
            <a:fillRect/>
          </a:stretch>
        </p:blipFill>
        <p:spPr>
          <a:xfrm>
            <a:off x="212942" y="2356440"/>
            <a:ext cx="8802666" cy="2651649"/>
          </a:xfrm>
          <a:prstGeom prst="rect">
            <a:avLst/>
          </a:prstGeom>
        </p:spPr>
      </p:pic>
      <p:graphicFrame>
        <p:nvGraphicFramePr>
          <p:cNvPr id="11" name="Objet 10">
            <a:extLst>
              <a:ext uri="{FF2B5EF4-FFF2-40B4-BE49-F238E27FC236}">
                <a16:creationId xmlns:a16="http://schemas.microsoft.com/office/drawing/2014/main" id="{BF645E62-04CE-CB1F-9C3B-D60F6F47CB2B}"/>
              </a:ext>
            </a:extLst>
          </p:cNvPr>
          <p:cNvGraphicFramePr>
            <a:graphicFrameLocks noChangeAspect="1"/>
          </p:cNvGraphicFramePr>
          <p:nvPr>
            <p:extLst>
              <p:ext uri="{D42A27DB-BD31-4B8C-83A1-F6EECF244321}">
                <p14:modId xmlns:p14="http://schemas.microsoft.com/office/powerpoint/2010/main" val="2801435184"/>
              </p:ext>
            </p:extLst>
          </p:nvPr>
        </p:nvGraphicFramePr>
        <p:xfrm>
          <a:off x="4446740" y="1024128"/>
          <a:ext cx="4568868" cy="1084138"/>
        </p:xfrm>
        <a:graphic>
          <a:graphicData uri="http://schemas.openxmlformats.org/presentationml/2006/ole">
            <mc:AlternateContent xmlns:mc="http://schemas.openxmlformats.org/markup-compatibility/2006">
              <mc:Choice xmlns:v="urn:schemas-microsoft-com:vml" Requires="v">
                <p:oleObj name="Feuille de calcul" r:id="rId5" imgW="5994400" imgH="1422400" progId="Excel.Sheet.12">
                  <p:embed/>
                </p:oleObj>
              </mc:Choice>
              <mc:Fallback>
                <p:oleObj name="Feuille de calcul" r:id="rId5" imgW="5994400" imgH="1422400" progId="Excel.Sheet.12">
                  <p:embed/>
                  <p:pic>
                    <p:nvPicPr>
                      <p:cNvPr id="11" name="Objet 10">
                        <a:extLst>
                          <a:ext uri="{FF2B5EF4-FFF2-40B4-BE49-F238E27FC236}">
                            <a16:creationId xmlns:a16="http://schemas.microsoft.com/office/drawing/2014/main" id="{BF645E62-04CE-CB1F-9C3B-D60F6F47CB2B}"/>
                          </a:ext>
                        </a:extLst>
                      </p:cNvPr>
                      <p:cNvPicPr/>
                      <p:nvPr/>
                    </p:nvPicPr>
                    <p:blipFill>
                      <a:blip r:embed="rId6"/>
                      <a:stretch>
                        <a:fillRect/>
                      </a:stretch>
                    </p:blipFill>
                    <p:spPr>
                      <a:xfrm>
                        <a:off x="4446740" y="1024128"/>
                        <a:ext cx="4568868" cy="1084138"/>
                      </a:xfrm>
                      <a:prstGeom prst="rect">
                        <a:avLst/>
                      </a:prstGeom>
                    </p:spPr>
                  </p:pic>
                </p:oleObj>
              </mc:Fallback>
            </mc:AlternateContent>
          </a:graphicData>
        </a:graphic>
      </p:graphicFrame>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19/30</a:t>
            </a:r>
            <a:endParaRPr lang="en-US" sz="1200" dirty="0"/>
          </a:p>
        </p:txBody>
      </p:sp>
      <p:graphicFrame>
        <p:nvGraphicFramePr>
          <p:cNvPr id="12" name="Tableau 11">
            <a:extLst>
              <a:ext uri="{FF2B5EF4-FFF2-40B4-BE49-F238E27FC236}">
                <a16:creationId xmlns:a16="http://schemas.microsoft.com/office/drawing/2014/main" id="{6547802E-B6D8-287F-FE56-0EAF6A44F26E}"/>
              </a:ext>
            </a:extLst>
          </p:cNvPr>
          <p:cNvGraphicFramePr>
            <a:graphicFrameLocks noGrp="1"/>
          </p:cNvGraphicFramePr>
          <p:nvPr>
            <p:extLst>
              <p:ext uri="{D42A27DB-BD31-4B8C-83A1-F6EECF244321}">
                <p14:modId xmlns:p14="http://schemas.microsoft.com/office/powerpoint/2010/main" val="1219998665"/>
              </p:ext>
            </p:extLst>
          </p:nvPr>
        </p:nvGraphicFramePr>
        <p:xfrm>
          <a:off x="212942" y="822960"/>
          <a:ext cx="4133590" cy="1461449"/>
        </p:xfrm>
        <a:graphic>
          <a:graphicData uri="http://schemas.openxmlformats.org/drawingml/2006/table">
            <a:tbl>
              <a:tblPr>
                <a:tableStyleId>{5C22544A-7EE6-4342-B048-85BDC9FD1C3A}</a:tableStyleId>
              </a:tblPr>
              <a:tblGrid>
                <a:gridCol w="243907">
                  <a:extLst>
                    <a:ext uri="{9D8B030D-6E8A-4147-A177-3AD203B41FA5}">
                      <a16:colId xmlns:a16="http://schemas.microsoft.com/office/drawing/2014/main" val="3628016339"/>
                    </a:ext>
                  </a:extLst>
                </a:gridCol>
                <a:gridCol w="3889683">
                  <a:extLst>
                    <a:ext uri="{9D8B030D-6E8A-4147-A177-3AD203B41FA5}">
                      <a16:colId xmlns:a16="http://schemas.microsoft.com/office/drawing/2014/main" val="1320706557"/>
                    </a:ext>
                  </a:extLst>
                </a:gridCol>
              </a:tblGrid>
              <a:tr h="221294">
                <a:tc>
                  <a:txBody>
                    <a:bodyPr/>
                    <a:lstStyle/>
                    <a:p>
                      <a:pPr algn="l" fontAlgn="b">
                        <a:buNone/>
                      </a:pPr>
                      <a:r>
                        <a:rPr lang="fr-FR" sz="1100" b="1" u="none" strike="noStrike" dirty="0">
                          <a:effectLst/>
                        </a:rPr>
                        <a:t>ID</a:t>
                      </a:r>
                      <a:endParaRPr lang="fr-FR" sz="1100" b="1" i="0" u="none" strike="noStrike" dirty="0">
                        <a:solidFill>
                          <a:srgbClr val="FFFFFF"/>
                        </a:solidFill>
                        <a:effectLst/>
                        <a:latin typeface="Calibri" panose="020F0502020204030204" pitchFamily="34" charset="0"/>
                      </a:endParaRPr>
                    </a:p>
                  </a:txBody>
                  <a:tcPr marL="9525" marR="9525" marT="9525" marB="0" anchor="b"/>
                </a:tc>
                <a:tc>
                  <a:txBody>
                    <a:bodyPr/>
                    <a:lstStyle/>
                    <a:p>
                      <a:pPr algn="l" fontAlgn="b">
                        <a:buNone/>
                      </a:pPr>
                      <a:r>
                        <a:rPr lang="fr-FR" sz="1100" b="1" u="none" strike="noStrike" dirty="0">
                          <a:effectLst/>
                        </a:rPr>
                        <a:t>Risques</a:t>
                      </a:r>
                      <a:endParaRPr lang="fr-FR" sz="1100" b="1" i="0" u="none" strike="noStrike" dirty="0">
                        <a:solidFill>
                          <a:srgbClr val="FFFFFF"/>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63000449"/>
                  </a:ext>
                </a:extLst>
              </a:tr>
              <a:tr h="177035">
                <a:tc>
                  <a:txBody>
                    <a:bodyPr/>
                    <a:lstStyle/>
                    <a:p>
                      <a:pPr algn="l" fontAlgn="b">
                        <a:buNone/>
                      </a:pPr>
                      <a:r>
                        <a:rPr lang="fr-FR" sz="1100" u="none" strike="noStrike">
                          <a:effectLst/>
                        </a:rPr>
                        <a:t>R1</a:t>
                      </a:r>
                      <a:endParaRPr lang="fr-FR"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r>
                        <a:rPr lang="fr-FR" sz="1100" u="none" strike="noStrike">
                          <a:effectLst/>
                        </a:rPr>
                        <a:t>Difficulté configuration Modbus TCP (SoftPLC ↔ Factory I/O)</a:t>
                      </a:r>
                      <a:endParaRPr lang="fr-FR"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74822634"/>
                  </a:ext>
                </a:extLst>
              </a:tr>
              <a:tr h="165970">
                <a:tc>
                  <a:txBody>
                    <a:bodyPr/>
                    <a:lstStyle/>
                    <a:p>
                      <a:pPr algn="l" fontAlgn="b">
                        <a:buNone/>
                      </a:pPr>
                      <a:r>
                        <a:rPr lang="fr-FR" sz="1100" u="none" strike="noStrike">
                          <a:effectLst/>
                        </a:rPr>
                        <a:t>R2</a:t>
                      </a:r>
                      <a:endParaRPr lang="fr-FR"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r>
                        <a:rPr lang="fr-FR" sz="1100" u="none" strike="noStrike">
                          <a:effectLst/>
                        </a:rPr>
                        <a:t>Synchronisation instable entre événements EAE et Factory IO</a:t>
                      </a:r>
                      <a:endParaRPr lang="fr-FR"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95670628"/>
                  </a:ext>
                </a:extLst>
              </a:tr>
              <a:tr h="165970">
                <a:tc>
                  <a:txBody>
                    <a:bodyPr/>
                    <a:lstStyle/>
                    <a:p>
                      <a:pPr algn="l" fontAlgn="b">
                        <a:buNone/>
                      </a:pPr>
                      <a:r>
                        <a:rPr lang="fr-FR" sz="1100" u="none" strike="noStrike">
                          <a:effectLst/>
                        </a:rPr>
                        <a:t>R3</a:t>
                      </a:r>
                      <a:endParaRPr lang="fr-FR"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r>
                        <a:rPr lang="fr-FR" sz="1100" u="none" strike="noStrike">
                          <a:effectLst/>
                        </a:rPr>
                        <a:t>Complexité CAT / Blocs EAE (REQ/CNF, événements mal chaînés)</a:t>
                      </a:r>
                      <a:endParaRPr lang="fr-FR"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03468577"/>
                  </a:ext>
                </a:extLst>
              </a:tr>
              <a:tr h="165970">
                <a:tc>
                  <a:txBody>
                    <a:bodyPr/>
                    <a:lstStyle/>
                    <a:p>
                      <a:pPr algn="l" fontAlgn="b">
                        <a:buNone/>
                      </a:pPr>
                      <a:r>
                        <a:rPr lang="fr-FR" sz="1100" u="none" strike="noStrike">
                          <a:effectLst/>
                        </a:rPr>
                        <a:t>R4</a:t>
                      </a:r>
                      <a:endParaRPr lang="fr-FR"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r>
                        <a:rPr lang="fr-FR" sz="1100" u="none" strike="noStrike">
                          <a:effectLst/>
                        </a:rPr>
                        <a:t>Retard dans le développement IEC61499 (EAE)</a:t>
                      </a:r>
                      <a:endParaRPr lang="fr-FR"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05039702"/>
                  </a:ext>
                </a:extLst>
              </a:tr>
              <a:tr h="165970">
                <a:tc>
                  <a:txBody>
                    <a:bodyPr/>
                    <a:lstStyle/>
                    <a:p>
                      <a:pPr algn="l" fontAlgn="b">
                        <a:buNone/>
                      </a:pPr>
                      <a:r>
                        <a:rPr lang="fr-FR" sz="1100" u="none" strike="noStrike">
                          <a:effectLst/>
                        </a:rPr>
                        <a:t>R5</a:t>
                      </a:r>
                      <a:endParaRPr lang="fr-FR"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r>
                        <a:rPr lang="fr-FR" sz="1100" u="none" strike="noStrike">
                          <a:effectLst/>
                        </a:rPr>
                        <a:t>Manque de documentation Schneider / IEC61499</a:t>
                      </a:r>
                      <a:endParaRPr lang="fr-FR"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21982969"/>
                  </a:ext>
                </a:extLst>
              </a:tr>
              <a:tr h="165970">
                <a:tc>
                  <a:txBody>
                    <a:bodyPr/>
                    <a:lstStyle/>
                    <a:p>
                      <a:pPr algn="l" fontAlgn="b">
                        <a:buNone/>
                      </a:pPr>
                      <a:r>
                        <a:rPr lang="fr-FR" sz="1100" u="none" strike="noStrike">
                          <a:effectLst/>
                        </a:rPr>
                        <a:t>R6</a:t>
                      </a:r>
                      <a:endParaRPr lang="fr-FR"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r>
                        <a:rPr lang="fr-FR" sz="1100" u="none" strike="noStrike">
                          <a:effectLst/>
                        </a:rPr>
                        <a:t>Communication inefficace avec encadrants</a:t>
                      </a:r>
                      <a:endParaRPr lang="fr-FR"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19439929"/>
                  </a:ext>
                </a:extLst>
              </a:tr>
              <a:tr h="165970">
                <a:tc>
                  <a:txBody>
                    <a:bodyPr/>
                    <a:lstStyle/>
                    <a:p>
                      <a:pPr algn="l" fontAlgn="b">
                        <a:buNone/>
                      </a:pPr>
                      <a:r>
                        <a:rPr lang="fr-FR" sz="1100" u="none" strike="noStrike">
                          <a:effectLst/>
                        </a:rPr>
                        <a:t>R7</a:t>
                      </a:r>
                      <a:endParaRPr lang="fr-FR"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r>
                        <a:rPr lang="fr-FR" sz="1100" u="none" strike="noStrike" dirty="0">
                          <a:effectLst/>
                        </a:rPr>
                        <a:t>Incompatibilité / bugs </a:t>
                      </a:r>
                      <a:r>
                        <a:rPr lang="fr-FR" sz="1100" u="none" strike="noStrike" dirty="0" err="1">
                          <a:effectLst/>
                        </a:rPr>
                        <a:t>Factory</a:t>
                      </a:r>
                      <a:r>
                        <a:rPr lang="fr-FR" sz="1100" u="none" strike="noStrike" dirty="0">
                          <a:effectLst/>
                        </a:rPr>
                        <a:t> IO – </a:t>
                      </a:r>
                      <a:r>
                        <a:rPr lang="fr-FR" sz="1100" u="none" strike="noStrike" dirty="0" err="1">
                          <a:effectLst/>
                        </a:rPr>
                        <a:t>SoftPLC</a:t>
                      </a:r>
                      <a:r>
                        <a:rPr lang="fr-FR" sz="1100" u="none" strike="noStrike" dirty="0">
                          <a:effectLst/>
                        </a:rPr>
                        <a:t> – EAE</a:t>
                      </a:r>
                      <a:endParaRPr lang="fr-FR"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55817639"/>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Sommaire</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2/30</a:t>
            </a:r>
            <a:endParaRPr lang="en-US" sz="1200" dirty="0"/>
          </a:p>
        </p:txBody>
      </p:sp>
      <p:sp>
        <p:nvSpPr>
          <p:cNvPr id="5" name="Text 3"/>
          <p:cNvSpPr/>
          <p:nvPr/>
        </p:nvSpPr>
        <p:spPr>
          <a:xfrm>
            <a:off x="457200" y="1005840"/>
            <a:ext cx="548640" cy="548640"/>
          </a:xfrm>
          <a:prstGeom prst="rect">
            <a:avLst/>
          </a:prstGeom>
          <a:solidFill>
            <a:srgbClr val="00A896"/>
          </a:solidFill>
          <a:ln/>
        </p:spPr>
        <p:txBody>
          <a:bodyPr wrap="square" rtlCol="0" anchor="ctr"/>
          <a:lstStyle/>
          <a:p>
            <a:pPr marL="0" indent="0" algn="ctr">
              <a:buNone/>
            </a:pPr>
            <a:r>
              <a:rPr lang="en-US" sz="1800" b="1" dirty="0">
                <a:solidFill>
                  <a:srgbClr val="FFFFFF"/>
                </a:solidFill>
              </a:rPr>
              <a:t>01</a:t>
            </a:r>
            <a:endParaRPr lang="en-US" sz="1800" dirty="0"/>
          </a:p>
        </p:txBody>
      </p:sp>
      <p:sp>
        <p:nvSpPr>
          <p:cNvPr id="6" name="Text 4"/>
          <p:cNvSpPr/>
          <p:nvPr/>
        </p:nvSpPr>
        <p:spPr>
          <a:xfrm>
            <a:off x="1097280" y="1005840"/>
            <a:ext cx="3474720" cy="548640"/>
          </a:xfrm>
          <a:prstGeom prst="rect">
            <a:avLst/>
          </a:prstGeom>
          <a:noFill/>
          <a:ln/>
        </p:spPr>
        <p:txBody>
          <a:bodyPr wrap="square" lIns="0" tIns="0" rIns="0" bIns="0" rtlCol="0" anchor="ctr"/>
          <a:lstStyle/>
          <a:p>
            <a:pPr marL="0" indent="0">
              <a:buNone/>
            </a:pPr>
            <a:r>
              <a:rPr lang="en-US" sz="1600" dirty="0">
                <a:solidFill>
                  <a:srgbClr val="1E3A5F"/>
                </a:solidFill>
              </a:rPr>
              <a:t>Contexte &amp; Équipe</a:t>
            </a:r>
            <a:endParaRPr lang="en-US" sz="1600" dirty="0"/>
          </a:p>
        </p:txBody>
      </p:sp>
      <p:sp>
        <p:nvSpPr>
          <p:cNvPr id="7" name="Text 5"/>
          <p:cNvSpPr/>
          <p:nvPr/>
        </p:nvSpPr>
        <p:spPr>
          <a:xfrm>
            <a:off x="4754880" y="1005840"/>
            <a:ext cx="548640" cy="548640"/>
          </a:xfrm>
          <a:prstGeom prst="rect">
            <a:avLst/>
          </a:prstGeom>
          <a:solidFill>
            <a:srgbClr val="00A896"/>
          </a:solidFill>
          <a:ln/>
        </p:spPr>
        <p:txBody>
          <a:bodyPr wrap="square" rtlCol="0" anchor="ctr"/>
          <a:lstStyle/>
          <a:p>
            <a:pPr marL="0" indent="0" algn="ctr">
              <a:buNone/>
            </a:pPr>
            <a:r>
              <a:rPr lang="en-US" sz="1800" b="1" dirty="0">
                <a:solidFill>
                  <a:srgbClr val="FFFFFF"/>
                </a:solidFill>
              </a:rPr>
              <a:t>02</a:t>
            </a:r>
            <a:endParaRPr lang="en-US" sz="1800" dirty="0"/>
          </a:p>
        </p:txBody>
      </p:sp>
      <p:sp>
        <p:nvSpPr>
          <p:cNvPr id="8" name="Text 6"/>
          <p:cNvSpPr/>
          <p:nvPr/>
        </p:nvSpPr>
        <p:spPr>
          <a:xfrm>
            <a:off x="5394960" y="1005840"/>
            <a:ext cx="3474720" cy="548640"/>
          </a:xfrm>
          <a:prstGeom prst="rect">
            <a:avLst/>
          </a:prstGeom>
          <a:noFill/>
          <a:ln/>
        </p:spPr>
        <p:txBody>
          <a:bodyPr wrap="square" lIns="0" tIns="0" rIns="0" bIns="0" rtlCol="0" anchor="ctr"/>
          <a:lstStyle/>
          <a:p>
            <a:pPr marL="0" indent="0">
              <a:buNone/>
            </a:pPr>
            <a:r>
              <a:rPr lang="en-US" sz="1600" dirty="0">
                <a:solidFill>
                  <a:srgbClr val="1E3A5F"/>
                </a:solidFill>
              </a:rPr>
              <a:t>Problématique &amp; Enjeux</a:t>
            </a:r>
            <a:endParaRPr lang="en-US" sz="1600" dirty="0"/>
          </a:p>
        </p:txBody>
      </p:sp>
      <p:sp>
        <p:nvSpPr>
          <p:cNvPr id="9" name="Text 7"/>
          <p:cNvSpPr/>
          <p:nvPr/>
        </p:nvSpPr>
        <p:spPr>
          <a:xfrm>
            <a:off x="457200" y="1783080"/>
            <a:ext cx="548640" cy="548640"/>
          </a:xfrm>
          <a:prstGeom prst="rect">
            <a:avLst/>
          </a:prstGeom>
          <a:solidFill>
            <a:srgbClr val="00A896"/>
          </a:solidFill>
          <a:ln/>
        </p:spPr>
        <p:txBody>
          <a:bodyPr wrap="square" rtlCol="0" anchor="ctr"/>
          <a:lstStyle/>
          <a:p>
            <a:pPr marL="0" indent="0" algn="ctr">
              <a:buNone/>
            </a:pPr>
            <a:r>
              <a:rPr lang="en-US" sz="1800" b="1" dirty="0">
                <a:solidFill>
                  <a:srgbClr val="FFFFFF"/>
                </a:solidFill>
              </a:rPr>
              <a:t>03</a:t>
            </a:r>
            <a:endParaRPr lang="en-US" sz="1800" dirty="0"/>
          </a:p>
        </p:txBody>
      </p:sp>
      <p:sp>
        <p:nvSpPr>
          <p:cNvPr id="10" name="Text 8"/>
          <p:cNvSpPr/>
          <p:nvPr/>
        </p:nvSpPr>
        <p:spPr>
          <a:xfrm>
            <a:off x="1097280" y="1783080"/>
            <a:ext cx="3474720" cy="548640"/>
          </a:xfrm>
          <a:prstGeom prst="rect">
            <a:avLst/>
          </a:prstGeom>
          <a:noFill/>
          <a:ln/>
        </p:spPr>
        <p:txBody>
          <a:bodyPr wrap="square" lIns="0" tIns="0" rIns="0" bIns="0" rtlCol="0" anchor="ctr"/>
          <a:lstStyle/>
          <a:p>
            <a:pPr marL="0" indent="0">
              <a:buNone/>
            </a:pPr>
            <a:r>
              <a:rPr lang="en-US" sz="1600" dirty="0">
                <a:solidFill>
                  <a:srgbClr val="1E3A5F"/>
                </a:solidFill>
              </a:rPr>
              <a:t>Cahier des charges</a:t>
            </a:r>
            <a:endParaRPr lang="en-US" sz="1600" dirty="0"/>
          </a:p>
        </p:txBody>
      </p:sp>
      <p:sp>
        <p:nvSpPr>
          <p:cNvPr id="11" name="Text 9"/>
          <p:cNvSpPr/>
          <p:nvPr/>
        </p:nvSpPr>
        <p:spPr>
          <a:xfrm>
            <a:off x="4754880" y="1783080"/>
            <a:ext cx="548640" cy="548640"/>
          </a:xfrm>
          <a:prstGeom prst="rect">
            <a:avLst/>
          </a:prstGeom>
          <a:solidFill>
            <a:srgbClr val="00A896"/>
          </a:solidFill>
          <a:ln/>
        </p:spPr>
        <p:txBody>
          <a:bodyPr wrap="square" rtlCol="0" anchor="ctr"/>
          <a:lstStyle/>
          <a:p>
            <a:pPr marL="0" indent="0" algn="ctr">
              <a:buNone/>
            </a:pPr>
            <a:r>
              <a:rPr lang="en-US" sz="1800" b="1" dirty="0">
                <a:solidFill>
                  <a:srgbClr val="FFFFFF"/>
                </a:solidFill>
              </a:rPr>
              <a:t>04</a:t>
            </a:r>
            <a:endParaRPr lang="en-US" sz="1800" dirty="0"/>
          </a:p>
        </p:txBody>
      </p:sp>
      <p:sp>
        <p:nvSpPr>
          <p:cNvPr id="12" name="Text 10"/>
          <p:cNvSpPr/>
          <p:nvPr/>
        </p:nvSpPr>
        <p:spPr>
          <a:xfrm>
            <a:off x="5394960" y="1783080"/>
            <a:ext cx="3474720" cy="548640"/>
          </a:xfrm>
          <a:prstGeom prst="rect">
            <a:avLst/>
          </a:prstGeom>
          <a:noFill/>
          <a:ln/>
        </p:spPr>
        <p:txBody>
          <a:bodyPr wrap="square" lIns="0" tIns="0" rIns="0" bIns="0" rtlCol="0" anchor="ctr"/>
          <a:lstStyle/>
          <a:p>
            <a:pPr marL="0" indent="0">
              <a:buNone/>
            </a:pPr>
            <a:r>
              <a:rPr lang="en-US" sz="1600" dirty="0">
                <a:solidFill>
                  <a:srgbClr val="1E3A5F"/>
                </a:solidFill>
              </a:rPr>
              <a:t>Organisation &amp; Planning</a:t>
            </a:r>
            <a:endParaRPr lang="en-US" sz="1600" dirty="0"/>
          </a:p>
        </p:txBody>
      </p:sp>
      <p:sp>
        <p:nvSpPr>
          <p:cNvPr id="13" name="Text 11"/>
          <p:cNvSpPr/>
          <p:nvPr/>
        </p:nvSpPr>
        <p:spPr>
          <a:xfrm>
            <a:off x="457200" y="2560320"/>
            <a:ext cx="548640" cy="548640"/>
          </a:xfrm>
          <a:prstGeom prst="rect">
            <a:avLst/>
          </a:prstGeom>
          <a:solidFill>
            <a:srgbClr val="00A896"/>
          </a:solidFill>
          <a:ln/>
        </p:spPr>
        <p:txBody>
          <a:bodyPr wrap="square" rtlCol="0" anchor="ctr"/>
          <a:lstStyle/>
          <a:p>
            <a:pPr marL="0" indent="0" algn="ctr">
              <a:buNone/>
            </a:pPr>
            <a:r>
              <a:rPr lang="en-US" sz="1800" b="1" dirty="0">
                <a:solidFill>
                  <a:srgbClr val="FFFFFF"/>
                </a:solidFill>
              </a:rPr>
              <a:t>05</a:t>
            </a:r>
            <a:endParaRPr lang="en-US" sz="1800" dirty="0"/>
          </a:p>
        </p:txBody>
      </p:sp>
      <p:sp>
        <p:nvSpPr>
          <p:cNvPr id="14" name="Text 12"/>
          <p:cNvSpPr/>
          <p:nvPr/>
        </p:nvSpPr>
        <p:spPr>
          <a:xfrm>
            <a:off x="1097280" y="2560320"/>
            <a:ext cx="3474720" cy="548640"/>
          </a:xfrm>
          <a:prstGeom prst="rect">
            <a:avLst/>
          </a:prstGeom>
          <a:noFill/>
          <a:ln/>
        </p:spPr>
        <p:txBody>
          <a:bodyPr wrap="square" lIns="0" tIns="0" rIns="0" bIns="0" rtlCol="0" anchor="ctr"/>
          <a:lstStyle/>
          <a:p>
            <a:pPr marL="0" indent="0">
              <a:buNone/>
            </a:pPr>
            <a:r>
              <a:rPr lang="en-US" sz="1600" dirty="0">
                <a:solidFill>
                  <a:srgbClr val="1E3A5F"/>
                </a:solidFill>
              </a:rPr>
              <a:t>Architecture &amp; Conception</a:t>
            </a:r>
            <a:endParaRPr lang="en-US" sz="1600" dirty="0"/>
          </a:p>
        </p:txBody>
      </p:sp>
      <p:sp>
        <p:nvSpPr>
          <p:cNvPr id="15" name="Text 13"/>
          <p:cNvSpPr/>
          <p:nvPr/>
        </p:nvSpPr>
        <p:spPr>
          <a:xfrm>
            <a:off x="4754880" y="2560320"/>
            <a:ext cx="548640" cy="548640"/>
          </a:xfrm>
          <a:prstGeom prst="rect">
            <a:avLst/>
          </a:prstGeom>
          <a:solidFill>
            <a:srgbClr val="00A896"/>
          </a:solidFill>
          <a:ln/>
        </p:spPr>
        <p:txBody>
          <a:bodyPr wrap="square" rtlCol="0" anchor="ctr"/>
          <a:lstStyle/>
          <a:p>
            <a:pPr marL="0" indent="0" algn="ctr">
              <a:buNone/>
            </a:pPr>
            <a:r>
              <a:rPr lang="en-US" sz="1800" b="1" dirty="0">
                <a:solidFill>
                  <a:srgbClr val="FFFFFF"/>
                </a:solidFill>
              </a:rPr>
              <a:t>06</a:t>
            </a:r>
            <a:endParaRPr lang="en-US" sz="1800" dirty="0"/>
          </a:p>
        </p:txBody>
      </p:sp>
      <p:sp>
        <p:nvSpPr>
          <p:cNvPr id="17" name="Text 15"/>
          <p:cNvSpPr/>
          <p:nvPr/>
        </p:nvSpPr>
        <p:spPr>
          <a:xfrm>
            <a:off x="457200" y="3337560"/>
            <a:ext cx="548640" cy="548640"/>
          </a:xfrm>
          <a:prstGeom prst="rect">
            <a:avLst/>
          </a:prstGeom>
          <a:solidFill>
            <a:srgbClr val="00A896"/>
          </a:solidFill>
          <a:ln/>
        </p:spPr>
        <p:txBody>
          <a:bodyPr wrap="square" rtlCol="0" anchor="ctr"/>
          <a:lstStyle/>
          <a:p>
            <a:pPr marL="0" indent="0" algn="ctr">
              <a:buNone/>
            </a:pPr>
            <a:r>
              <a:rPr lang="en-US" sz="1800" b="1" dirty="0">
                <a:solidFill>
                  <a:srgbClr val="FFFFFF"/>
                </a:solidFill>
              </a:rPr>
              <a:t>07</a:t>
            </a:r>
            <a:endParaRPr lang="en-US" sz="1800" dirty="0"/>
          </a:p>
        </p:txBody>
      </p:sp>
      <p:sp>
        <p:nvSpPr>
          <p:cNvPr id="18" name="Text 16"/>
          <p:cNvSpPr/>
          <p:nvPr/>
        </p:nvSpPr>
        <p:spPr>
          <a:xfrm>
            <a:off x="5394960" y="2560320"/>
            <a:ext cx="3474720" cy="548640"/>
          </a:xfrm>
          <a:prstGeom prst="rect">
            <a:avLst/>
          </a:prstGeom>
          <a:noFill/>
          <a:ln/>
        </p:spPr>
        <p:txBody>
          <a:bodyPr wrap="square" lIns="0" tIns="0" rIns="0" bIns="0" rtlCol="0" anchor="ctr"/>
          <a:lstStyle/>
          <a:p>
            <a:pPr marL="0" indent="0">
              <a:buNone/>
            </a:pPr>
            <a:r>
              <a:rPr lang="en-US" sz="1600" dirty="0">
                <a:solidFill>
                  <a:srgbClr val="1E3A5F"/>
                </a:solidFill>
              </a:rPr>
              <a:t>Réalisation</a:t>
            </a:r>
            <a:endParaRPr lang="en-US" sz="1600" dirty="0"/>
          </a:p>
        </p:txBody>
      </p:sp>
      <p:sp>
        <p:nvSpPr>
          <p:cNvPr id="19" name="Text 17"/>
          <p:cNvSpPr/>
          <p:nvPr/>
        </p:nvSpPr>
        <p:spPr>
          <a:xfrm>
            <a:off x="4754880" y="3337560"/>
            <a:ext cx="548640" cy="548640"/>
          </a:xfrm>
          <a:prstGeom prst="rect">
            <a:avLst/>
          </a:prstGeom>
          <a:solidFill>
            <a:srgbClr val="00A896"/>
          </a:solidFill>
          <a:ln/>
        </p:spPr>
        <p:txBody>
          <a:bodyPr wrap="square" rtlCol="0" anchor="ctr"/>
          <a:lstStyle/>
          <a:p>
            <a:pPr marL="0" indent="0" algn="ctr">
              <a:buNone/>
            </a:pPr>
            <a:r>
              <a:rPr lang="en-US" sz="1800" b="1" dirty="0">
                <a:solidFill>
                  <a:srgbClr val="FFFFFF"/>
                </a:solidFill>
              </a:rPr>
              <a:t>08</a:t>
            </a:r>
            <a:endParaRPr lang="en-US" sz="1800" dirty="0"/>
          </a:p>
        </p:txBody>
      </p:sp>
      <p:sp>
        <p:nvSpPr>
          <p:cNvPr id="20" name="Text 18"/>
          <p:cNvSpPr/>
          <p:nvPr/>
        </p:nvSpPr>
        <p:spPr>
          <a:xfrm>
            <a:off x="1097280" y="3337560"/>
            <a:ext cx="3474720" cy="548640"/>
          </a:xfrm>
          <a:prstGeom prst="rect">
            <a:avLst/>
          </a:prstGeom>
          <a:noFill/>
          <a:ln/>
        </p:spPr>
        <p:txBody>
          <a:bodyPr wrap="square" lIns="0" tIns="0" rIns="0" bIns="0" rtlCol="0" anchor="ctr"/>
          <a:lstStyle/>
          <a:p>
            <a:pPr marL="0" indent="0">
              <a:buNone/>
            </a:pPr>
            <a:r>
              <a:rPr lang="en-US" sz="1600" dirty="0">
                <a:solidFill>
                  <a:srgbClr val="1E3A5F"/>
                </a:solidFill>
              </a:rPr>
              <a:t>Tests &amp; Validation</a:t>
            </a:r>
            <a:endParaRPr lang="en-US" sz="1600" dirty="0"/>
          </a:p>
        </p:txBody>
      </p:sp>
      <p:sp>
        <p:nvSpPr>
          <p:cNvPr id="21" name="Text 19"/>
          <p:cNvSpPr/>
          <p:nvPr/>
        </p:nvSpPr>
        <p:spPr>
          <a:xfrm>
            <a:off x="457200" y="4114800"/>
            <a:ext cx="548640" cy="548640"/>
          </a:xfrm>
          <a:prstGeom prst="rect">
            <a:avLst/>
          </a:prstGeom>
          <a:solidFill>
            <a:srgbClr val="00A896"/>
          </a:solidFill>
          <a:ln/>
        </p:spPr>
        <p:txBody>
          <a:bodyPr wrap="square" rtlCol="0" anchor="ctr"/>
          <a:lstStyle/>
          <a:p>
            <a:pPr marL="0" indent="0" algn="ctr">
              <a:buNone/>
            </a:pPr>
            <a:r>
              <a:rPr lang="en-US" sz="1800" b="1" dirty="0">
                <a:solidFill>
                  <a:srgbClr val="FFFFFF"/>
                </a:solidFill>
              </a:rPr>
              <a:t>09</a:t>
            </a:r>
            <a:endParaRPr lang="en-US" sz="1800" dirty="0"/>
          </a:p>
        </p:txBody>
      </p:sp>
      <p:sp>
        <p:nvSpPr>
          <p:cNvPr id="22" name="Text 20"/>
          <p:cNvSpPr/>
          <p:nvPr/>
        </p:nvSpPr>
        <p:spPr>
          <a:xfrm>
            <a:off x="5394960" y="3337560"/>
            <a:ext cx="3474720" cy="548640"/>
          </a:xfrm>
          <a:prstGeom prst="rect">
            <a:avLst/>
          </a:prstGeom>
          <a:noFill/>
          <a:ln/>
        </p:spPr>
        <p:txBody>
          <a:bodyPr wrap="square" lIns="0" tIns="0" rIns="0" bIns="0" rtlCol="0" anchor="ctr"/>
          <a:lstStyle/>
          <a:p>
            <a:pPr marL="0" indent="0">
              <a:buNone/>
            </a:pPr>
            <a:r>
              <a:rPr lang="en-US" sz="1600" dirty="0">
                <a:solidFill>
                  <a:srgbClr val="1E3A5F"/>
                </a:solidFill>
              </a:rPr>
              <a:t>Résultats &amp; Livrables</a:t>
            </a:r>
            <a:endParaRPr lang="en-US" sz="1600" dirty="0"/>
          </a:p>
        </p:txBody>
      </p:sp>
      <p:sp>
        <p:nvSpPr>
          <p:cNvPr id="24" name="Text 22"/>
          <p:cNvSpPr/>
          <p:nvPr/>
        </p:nvSpPr>
        <p:spPr>
          <a:xfrm>
            <a:off x="1097280" y="4083485"/>
            <a:ext cx="3474720" cy="548640"/>
          </a:xfrm>
          <a:prstGeom prst="rect">
            <a:avLst/>
          </a:prstGeom>
          <a:noFill/>
          <a:ln/>
        </p:spPr>
        <p:txBody>
          <a:bodyPr wrap="square" lIns="0" tIns="0" rIns="0" bIns="0" rtlCol="0" anchor="ctr"/>
          <a:lstStyle/>
          <a:p>
            <a:pPr marL="0" indent="0">
              <a:buNone/>
            </a:pPr>
            <a:r>
              <a:rPr lang="en-US" sz="1600" dirty="0">
                <a:solidFill>
                  <a:srgbClr val="1E3A5F"/>
                </a:solidFill>
              </a:rPr>
              <a:t>Bilan &amp; Perspectives</a:t>
            </a:r>
            <a:endParaRPr lang="en-US" sz="1600" dirty="0"/>
          </a:p>
        </p:txBody>
      </p:sp>
      <p:pic>
        <p:nvPicPr>
          <p:cNvPr id="25" name="Picture 2" descr="Polytech Tours - Polytech Tours, école d'ingénieurs">
            <a:extLst>
              <a:ext uri="{FF2B5EF4-FFF2-40B4-BE49-F238E27FC236}">
                <a16:creationId xmlns:a16="http://schemas.microsoft.com/office/drawing/2014/main" id="{4CDE4BFD-4FA7-C41C-72AB-8AAC216F72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9">
    <p:bg>
      <p:bgPr>
        <a:solidFill>
          <a:srgbClr val="1E3A5F"/>
        </a:solidFill>
        <a:effectLst/>
      </p:bgPr>
    </p:bg>
    <p:spTree>
      <p:nvGrpSpPr>
        <p:cNvPr id="1" name=""/>
        <p:cNvGrpSpPr/>
        <p:nvPr/>
      </p:nvGrpSpPr>
      <p:grpSpPr>
        <a:xfrm>
          <a:off x="0" y="0"/>
          <a:ext cx="0" cy="0"/>
          <a:chOff x="0" y="0"/>
          <a:chExt cx="0" cy="0"/>
        </a:xfrm>
      </p:grpSpPr>
      <p:sp>
        <p:nvSpPr>
          <p:cNvPr id="2" name="Text 0"/>
          <p:cNvSpPr/>
          <p:nvPr/>
        </p:nvSpPr>
        <p:spPr>
          <a:xfrm>
            <a:off x="457200" y="1828800"/>
            <a:ext cx="8229600" cy="1097280"/>
          </a:xfrm>
          <a:prstGeom prst="rect">
            <a:avLst/>
          </a:prstGeom>
          <a:noFill/>
          <a:ln/>
        </p:spPr>
        <p:txBody>
          <a:bodyPr wrap="square" lIns="0" tIns="0" rIns="0" bIns="0" rtlCol="0" anchor="ctr"/>
          <a:lstStyle/>
          <a:p>
            <a:pPr marL="0" indent="0">
              <a:buNone/>
            </a:pPr>
            <a:r>
              <a:rPr lang="en-US" sz="4000" b="1" dirty="0">
                <a:solidFill>
                  <a:srgbClr val="FFFFFF"/>
                </a:solidFill>
              </a:rPr>
              <a:t>06</a:t>
            </a:r>
            <a:endParaRPr lang="en-US" sz="4000" dirty="0"/>
          </a:p>
        </p:txBody>
      </p:sp>
      <p:sp>
        <p:nvSpPr>
          <p:cNvPr id="3" name="Text 1"/>
          <p:cNvSpPr/>
          <p:nvPr/>
        </p:nvSpPr>
        <p:spPr>
          <a:xfrm>
            <a:off x="457200" y="2926080"/>
            <a:ext cx="8229600" cy="548640"/>
          </a:xfrm>
          <a:prstGeom prst="rect">
            <a:avLst/>
          </a:prstGeom>
          <a:noFill/>
          <a:ln/>
        </p:spPr>
        <p:txBody>
          <a:bodyPr wrap="square" lIns="0" tIns="0" rIns="0" bIns="0" rtlCol="0" anchor="ctr"/>
          <a:lstStyle/>
          <a:p>
            <a:pPr marL="0" indent="0">
              <a:buNone/>
            </a:pPr>
            <a:r>
              <a:rPr lang="en-US" sz="2000" dirty="0">
                <a:solidFill>
                  <a:srgbClr val="00A896"/>
                </a:solidFill>
              </a:rPr>
              <a:t>Réalisation</a:t>
            </a:r>
            <a:endParaRPr lang="en-US" sz="20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20/30</a:t>
            </a:r>
            <a:endParaRPr lang="en-US" sz="12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0">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Ce qui a </a:t>
            </a:r>
            <a:r>
              <a:rPr lang="en-US" sz="2800" b="1" dirty="0" err="1">
                <a:solidFill>
                  <a:srgbClr val="1E3A5F"/>
                </a:solidFill>
              </a:rPr>
              <a:t>été</a:t>
            </a:r>
            <a:r>
              <a:rPr lang="en-US" sz="2800" b="1" dirty="0">
                <a:solidFill>
                  <a:srgbClr val="1E3A5F"/>
                </a:solidFill>
              </a:rPr>
              <a:t> </a:t>
            </a:r>
            <a:r>
              <a:rPr lang="en-US" sz="2800" b="1" dirty="0" err="1">
                <a:solidFill>
                  <a:srgbClr val="1E3A5F"/>
                </a:solidFill>
              </a:rPr>
              <a:t>réalisé</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21/30</a:t>
            </a:r>
            <a:endParaRPr lang="en-US" sz="1200" dirty="0"/>
          </a:p>
        </p:txBody>
      </p:sp>
      <p:sp>
        <p:nvSpPr>
          <p:cNvPr id="5" name="Shape 3"/>
          <p:cNvSpPr/>
          <p:nvPr/>
        </p:nvSpPr>
        <p:spPr>
          <a:xfrm>
            <a:off x="289932" y="1005840"/>
            <a:ext cx="4206240" cy="3476950"/>
          </a:xfrm>
          <a:prstGeom prst="rect">
            <a:avLst/>
          </a:prstGeom>
          <a:solidFill>
            <a:srgbClr val="FFFFFF"/>
          </a:solidFill>
          <a:ln w="25400">
            <a:solidFill>
              <a:srgbClr val="1E3A5F"/>
            </a:solidFill>
            <a:prstDash val="solid"/>
          </a:ln>
        </p:spPr>
        <p:txBody>
          <a:bodyPr/>
          <a:lstStyle/>
          <a:p>
            <a:endParaRPr lang="fr-FR"/>
          </a:p>
        </p:txBody>
      </p:sp>
      <p:sp>
        <p:nvSpPr>
          <p:cNvPr id="6" name="Shape 4"/>
          <p:cNvSpPr/>
          <p:nvPr/>
        </p:nvSpPr>
        <p:spPr>
          <a:xfrm>
            <a:off x="289932" y="1005840"/>
            <a:ext cx="91440" cy="3476950"/>
          </a:xfrm>
          <a:prstGeom prst="rect">
            <a:avLst/>
          </a:prstGeom>
          <a:solidFill>
            <a:srgbClr val="1E3A5F"/>
          </a:solidFill>
          <a:ln/>
        </p:spPr>
        <p:txBody>
          <a:bodyPr/>
          <a:lstStyle/>
          <a:p>
            <a:endParaRPr lang="fr-FR"/>
          </a:p>
        </p:txBody>
      </p:sp>
      <p:sp>
        <p:nvSpPr>
          <p:cNvPr id="7" name="Text 5"/>
          <p:cNvSpPr/>
          <p:nvPr/>
        </p:nvSpPr>
        <p:spPr>
          <a:xfrm>
            <a:off x="472812" y="1097280"/>
            <a:ext cx="3474720" cy="365760"/>
          </a:xfrm>
          <a:prstGeom prst="rect">
            <a:avLst/>
          </a:prstGeom>
          <a:noFill/>
          <a:ln/>
        </p:spPr>
        <p:txBody>
          <a:bodyPr wrap="square" lIns="0" tIns="0" rIns="0" bIns="0" rtlCol="0" anchor="ctr"/>
          <a:lstStyle/>
          <a:p>
            <a:pPr marL="0" indent="0">
              <a:buNone/>
            </a:pPr>
            <a:r>
              <a:rPr lang="en-US" sz="1400" b="1" dirty="0">
                <a:solidFill>
                  <a:srgbClr val="1E3A5F"/>
                </a:solidFill>
              </a:rPr>
              <a:t>IEC 61131-3 (ECE)</a:t>
            </a:r>
            <a:endParaRPr lang="en-US" sz="1400" dirty="0"/>
          </a:p>
        </p:txBody>
      </p:sp>
      <p:sp>
        <p:nvSpPr>
          <p:cNvPr id="8" name="Text 6"/>
          <p:cNvSpPr/>
          <p:nvPr/>
        </p:nvSpPr>
        <p:spPr>
          <a:xfrm>
            <a:off x="472812" y="1554480"/>
            <a:ext cx="3474720" cy="731520"/>
          </a:xfrm>
          <a:prstGeom prst="rect">
            <a:avLst/>
          </a:prstGeom>
          <a:noFill/>
          <a:ln/>
        </p:spPr>
        <p:txBody>
          <a:bodyPr wrap="square" lIns="0" tIns="0" rIns="0" bIns="0" rtlCol="0" anchor="t"/>
          <a:lstStyle/>
          <a:p>
            <a:pPr marL="0" indent="0">
              <a:buNone/>
            </a:pPr>
            <a:r>
              <a:rPr lang="en-US" sz="1200" dirty="0" err="1">
                <a:solidFill>
                  <a:srgbClr val="10B981"/>
                </a:solidFill>
              </a:rPr>
              <a:t>Programme</a:t>
            </a:r>
            <a:r>
              <a:rPr lang="en-US" sz="1200" dirty="0">
                <a:solidFill>
                  <a:srgbClr val="10B981"/>
                </a:solidFill>
              </a:rPr>
              <a:t> 100% fonctionnel</a:t>
            </a:r>
            <a:endParaRPr lang="en-US" sz="1200" dirty="0"/>
          </a:p>
          <a:p>
            <a:pPr marL="0" indent="0">
              <a:buNone/>
            </a:pPr>
            <a:r>
              <a:rPr lang="en-US" sz="1200" dirty="0">
                <a:solidFill>
                  <a:srgbClr val="64748B"/>
                </a:solidFill>
              </a:rPr>
              <a:t>• GRAFCET G7 complet</a:t>
            </a:r>
            <a:endParaRPr lang="en-US" sz="1200" dirty="0"/>
          </a:p>
          <a:p>
            <a:pPr marL="0" indent="0">
              <a:buNone/>
            </a:pPr>
            <a:r>
              <a:rPr lang="en-US" sz="1200" dirty="0">
                <a:solidFill>
                  <a:srgbClr val="64748B"/>
                </a:solidFill>
              </a:rPr>
              <a:t>• Tri 3 couleurs OK</a:t>
            </a:r>
            <a:endParaRPr lang="en-US" sz="1200" dirty="0"/>
          </a:p>
          <a:p>
            <a:pPr marL="0" indent="0">
              <a:buNone/>
            </a:pPr>
            <a:r>
              <a:rPr lang="en-US" sz="1200" dirty="0">
                <a:solidFill>
                  <a:srgbClr val="64748B"/>
                </a:solidFill>
              </a:rPr>
              <a:t>• 7h de développement</a:t>
            </a:r>
            <a:endParaRPr lang="en-US" sz="1200" dirty="0"/>
          </a:p>
        </p:txBody>
      </p:sp>
      <p:sp>
        <p:nvSpPr>
          <p:cNvPr id="9" name="Shape 7"/>
          <p:cNvSpPr/>
          <p:nvPr/>
        </p:nvSpPr>
        <p:spPr>
          <a:xfrm>
            <a:off x="4679051" y="1005840"/>
            <a:ext cx="4308831" cy="3476950"/>
          </a:xfrm>
          <a:prstGeom prst="rect">
            <a:avLst/>
          </a:prstGeom>
          <a:solidFill>
            <a:srgbClr val="FFFFFF"/>
          </a:solidFill>
          <a:ln w="25400">
            <a:solidFill>
              <a:srgbClr val="00A896"/>
            </a:solidFill>
            <a:prstDash val="solid"/>
          </a:ln>
        </p:spPr>
        <p:txBody>
          <a:bodyPr/>
          <a:lstStyle/>
          <a:p>
            <a:endParaRPr lang="fr-FR"/>
          </a:p>
        </p:txBody>
      </p:sp>
      <p:sp>
        <p:nvSpPr>
          <p:cNvPr id="10" name="Shape 8"/>
          <p:cNvSpPr/>
          <p:nvPr/>
        </p:nvSpPr>
        <p:spPr>
          <a:xfrm>
            <a:off x="4679052" y="1005840"/>
            <a:ext cx="90244" cy="3476950"/>
          </a:xfrm>
          <a:prstGeom prst="rect">
            <a:avLst/>
          </a:prstGeom>
          <a:solidFill>
            <a:srgbClr val="00A896"/>
          </a:solidFill>
          <a:ln/>
        </p:spPr>
        <p:txBody>
          <a:bodyPr/>
          <a:lstStyle/>
          <a:p>
            <a:endParaRPr lang="fr-FR"/>
          </a:p>
        </p:txBody>
      </p:sp>
      <p:sp>
        <p:nvSpPr>
          <p:cNvPr id="11" name="Text 9"/>
          <p:cNvSpPr/>
          <p:nvPr/>
        </p:nvSpPr>
        <p:spPr>
          <a:xfrm>
            <a:off x="4861932" y="1097280"/>
            <a:ext cx="3474720" cy="365760"/>
          </a:xfrm>
          <a:prstGeom prst="rect">
            <a:avLst/>
          </a:prstGeom>
          <a:noFill/>
          <a:ln/>
        </p:spPr>
        <p:txBody>
          <a:bodyPr wrap="square" lIns="0" tIns="0" rIns="0" bIns="0" rtlCol="0" anchor="ctr"/>
          <a:lstStyle/>
          <a:p>
            <a:pPr marL="0" indent="0">
              <a:buNone/>
            </a:pPr>
            <a:r>
              <a:rPr lang="en-US" sz="1400" b="1" dirty="0">
                <a:solidFill>
                  <a:srgbClr val="00A896"/>
                </a:solidFill>
              </a:rPr>
              <a:t>IEC 61499 (EAE)</a:t>
            </a:r>
            <a:endParaRPr lang="en-US" sz="1400" dirty="0"/>
          </a:p>
        </p:txBody>
      </p:sp>
      <p:sp>
        <p:nvSpPr>
          <p:cNvPr id="12" name="Text 10"/>
          <p:cNvSpPr/>
          <p:nvPr/>
        </p:nvSpPr>
        <p:spPr>
          <a:xfrm>
            <a:off x="4861932" y="1554480"/>
            <a:ext cx="3474720" cy="731520"/>
          </a:xfrm>
          <a:prstGeom prst="rect">
            <a:avLst/>
          </a:prstGeom>
          <a:noFill/>
          <a:ln/>
        </p:spPr>
        <p:txBody>
          <a:bodyPr wrap="square" lIns="0" tIns="0" rIns="0" bIns="0" rtlCol="0" anchor="t"/>
          <a:lstStyle/>
          <a:p>
            <a:pPr marL="0" indent="0">
              <a:buNone/>
            </a:pPr>
            <a:r>
              <a:rPr lang="en-US" sz="1200" dirty="0" err="1">
                <a:solidFill>
                  <a:srgbClr val="F59E0B"/>
                </a:solidFill>
              </a:rPr>
              <a:t>Programme</a:t>
            </a:r>
            <a:r>
              <a:rPr lang="en-US" sz="1200" dirty="0">
                <a:solidFill>
                  <a:srgbClr val="F59E0B"/>
                </a:solidFill>
              </a:rPr>
              <a:t> partiel</a:t>
            </a:r>
            <a:endParaRPr lang="en-US" sz="1200" dirty="0"/>
          </a:p>
          <a:p>
            <a:pPr marL="0" indent="0">
              <a:buNone/>
            </a:pPr>
            <a:r>
              <a:rPr lang="en-US" sz="1200" dirty="0">
                <a:solidFill>
                  <a:srgbClr val="64748B"/>
                </a:solidFill>
              </a:rPr>
              <a:t>• Tri vert/gris : OK</a:t>
            </a:r>
            <a:endParaRPr lang="en-US" sz="1200" dirty="0"/>
          </a:p>
          <a:p>
            <a:pPr marL="0" indent="0">
              <a:buNone/>
            </a:pPr>
            <a:r>
              <a:rPr lang="en-US" sz="1200" dirty="0">
                <a:solidFill>
                  <a:srgbClr val="64748B"/>
                </a:solidFill>
              </a:rPr>
              <a:t>• Bug pièces bleues consécutives</a:t>
            </a:r>
            <a:endParaRPr lang="en-US" sz="1200" dirty="0"/>
          </a:p>
          <a:p>
            <a:pPr marL="0" indent="0">
              <a:buNone/>
            </a:pPr>
            <a:r>
              <a:rPr lang="en-US" sz="1200" dirty="0">
                <a:solidFill>
                  <a:srgbClr val="64748B"/>
                </a:solidFill>
              </a:rPr>
              <a:t>• 34h de développement</a:t>
            </a:r>
            <a:endParaRPr lang="en-US" sz="1200" dirty="0"/>
          </a:p>
        </p:txBody>
      </p:sp>
      <p:pic>
        <p:nvPicPr>
          <p:cNvPr id="15" name="Picture 2" descr="Polytech Tours - Polytech Tours, école d'ingénieurs">
            <a:extLst>
              <a:ext uri="{FF2B5EF4-FFF2-40B4-BE49-F238E27FC236}">
                <a16:creationId xmlns:a16="http://schemas.microsoft.com/office/drawing/2014/main" id="{B744AE25-C727-86F5-73EB-38CC91CE85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pic>
        <p:nvPicPr>
          <p:cNvPr id="16" name="Image 15">
            <a:extLst>
              <a:ext uri="{FF2B5EF4-FFF2-40B4-BE49-F238E27FC236}">
                <a16:creationId xmlns:a16="http://schemas.microsoft.com/office/drawing/2014/main" id="{D682E87D-09FA-E914-1E3E-4929362652FA}"/>
              </a:ext>
            </a:extLst>
          </p:cNvPr>
          <p:cNvPicPr>
            <a:picLocks noChangeAspect="1"/>
          </p:cNvPicPr>
          <p:nvPr/>
        </p:nvPicPr>
        <p:blipFill>
          <a:blip r:embed="rId4"/>
          <a:srcRect t="3165"/>
          <a:stretch>
            <a:fillRect/>
          </a:stretch>
        </p:blipFill>
        <p:spPr>
          <a:xfrm>
            <a:off x="4960548" y="2377440"/>
            <a:ext cx="3816496" cy="2022921"/>
          </a:xfrm>
          <a:prstGeom prst="rect">
            <a:avLst/>
          </a:prstGeom>
        </p:spPr>
      </p:pic>
      <p:pic>
        <p:nvPicPr>
          <p:cNvPr id="17" name="Image 16">
            <a:extLst>
              <a:ext uri="{FF2B5EF4-FFF2-40B4-BE49-F238E27FC236}">
                <a16:creationId xmlns:a16="http://schemas.microsoft.com/office/drawing/2014/main" id="{18EB42DD-F8D9-523D-CE26-221F28056B61}"/>
              </a:ext>
            </a:extLst>
          </p:cNvPr>
          <p:cNvPicPr>
            <a:picLocks noChangeAspect="1"/>
          </p:cNvPicPr>
          <p:nvPr/>
        </p:nvPicPr>
        <p:blipFill>
          <a:blip r:embed="rId5"/>
          <a:srcRect l="466" b="2271"/>
          <a:stretch>
            <a:fillRect/>
          </a:stretch>
        </p:blipFill>
        <p:spPr>
          <a:xfrm>
            <a:off x="726365" y="2468880"/>
            <a:ext cx="3333374" cy="178936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E3A5F"/>
        </a:solidFill>
        <a:effectLst/>
      </p:bgPr>
    </p:bg>
    <p:spTree>
      <p:nvGrpSpPr>
        <p:cNvPr id="1" name="">
          <a:extLst>
            <a:ext uri="{FF2B5EF4-FFF2-40B4-BE49-F238E27FC236}">
              <a16:creationId xmlns:a16="http://schemas.microsoft.com/office/drawing/2014/main" id="{CEF6F89D-2505-A2FA-FF41-4E094367FC67}"/>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ECB1F653-994E-58EF-2FAC-ECE726F4FD25}"/>
              </a:ext>
            </a:extLst>
          </p:cNvPr>
          <p:cNvSpPr/>
          <p:nvPr/>
        </p:nvSpPr>
        <p:spPr>
          <a:xfrm>
            <a:off x="457200" y="1828800"/>
            <a:ext cx="8229600" cy="1097280"/>
          </a:xfrm>
          <a:prstGeom prst="rect">
            <a:avLst/>
          </a:prstGeom>
          <a:noFill/>
          <a:ln/>
        </p:spPr>
        <p:txBody>
          <a:bodyPr wrap="square" lIns="0" tIns="0" rIns="0" bIns="0" rtlCol="0" anchor="ctr"/>
          <a:lstStyle/>
          <a:p>
            <a:pPr marL="0" indent="0">
              <a:buNone/>
            </a:pPr>
            <a:r>
              <a:rPr lang="en-US" sz="4000" b="1" dirty="0">
                <a:solidFill>
                  <a:srgbClr val="FFFFFF"/>
                </a:solidFill>
              </a:rPr>
              <a:t>07</a:t>
            </a:r>
          </a:p>
        </p:txBody>
      </p:sp>
      <p:sp>
        <p:nvSpPr>
          <p:cNvPr id="3" name="Text 1">
            <a:extLst>
              <a:ext uri="{FF2B5EF4-FFF2-40B4-BE49-F238E27FC236}">
                <a16:creationId xmlns:a16="http://schemas.microsoft.com/office/drawing/2014/main" id="{0369D352-E6A1-D6AC-F31E-5B45C71DC4DE}"/>
              </a:ext>
            </a:extLst>
          </p:cNvPr>
          <p:cNvSpPr/>
          <p:nvPr/>
        </p:nvSpPr>
        <p:spPr>
          <a:xfrm>
            <a:off x="457200" y="2926080"/>
            <a:ext cx="8229600" cy="548640"/>
          </a:xfrm>
          <a:prstGeom prst="rect">
            <a:avLst/>
          </a:prstGeom>
          <a:noFill/>
          <a:ln/>
        </p:spPr>
        <p:txBody>
          <a:bodyPr wrap="square" lIns="0" tIns="0" rIns="0" bIns="0" rtlCol="0" anchor="ctr"/>
          <a:lstStyle/>
          <a:p>
            <a:r>
              <a:rPr lang="en-US" sz="2000" dirty="0">
                <a:solidFill>
                  <a:srgbClr val="00A896"/>
                </a:solidFill>
              </a:rPr>
              <a:t>Tests &amp; Validation</a:t>
            </a:r>
          </a:p>
        </p:txBody>
      </p:sp>
      <p:sp>
        <p:nvSpPr>
          <p:cNvPr id="4" name="Text 2">
            <a:extLst>
              <a:ext uri="{FF2B5EF4-FFF2-40B4-BE49-F238E27FC236}">
                <a16:creationId xmlns:a16="http://schemas.microsoft.com/office/drawing/2014/main" id="{D05C6BC6-2D4F-FD07-32E3-769A642A9423}"/>
              </a:ext>
            </a:extLst>
          </p:cNvPr>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22/30</a:t>
            </a:r>
            <a:endParaRPr lang="en-US" sz="1200" dirty="0"/>
          </a:p>
        </p:txBody>
      </p:sp>
    </p:spTree>
    <p:extLst>
      <p:ext uri="{BB962C8B-B14F-4D97-AF65-F5344CB8AC3E}">
        <p14:creationId xmlns:p14="http://schemas.microsoft.com/office/powerpoint/2010/main" val="6042512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1">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177475"/>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Tests &amp; Validation</a:t>
            </a:r>
            <a:endParaRPr lang="en-US" sz="2800" dirty="0"/>
          </a:p>
        </p:txBody>
      </p:sp>
      <p:pic>
        <p:nvPicPr>
          <p:cNvPr id="5" name="Picture 2" descr="Polytech Tours - Polytech Tours, école d'ingénieurs">
            <a:extLst>
              <a:ext uri="{FF2B5EF4-FFF2-40B4-BE49-F238E27FC236}">
                <a16:creationId xmlns:a16="http://schemas.microsoft.com/office/drawing/2014/main" id="{02A25DE8-2BB2-9A00-1BCB-63E9FDDFE6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
        <p:nvSpPr>
          <p:cNvPr id="7" name="ZoneTexte 6">
            <a:extLst>
              <a:ext uri="{FF2B5EF4-FFF2-40B4-BE49-F238E27FC236}">
                <a16:creationId xmlns:a16="http://schemas.microsoft.com/office/drawing/2014/main" id="{476BAC2E-20F0-EAC9-89A5-7C4A9D8F6B35}"/>
              </a:ext>
            </a:extLst>
          </p:cNvPr>
          <p:cNvSpPr txBox="1"/>
          <p:nvPr/>
        </p:nvSpPr>
        <p:spPr>
          <a:xfrm>
            <a:off x="265814" y="669590"/>
            <a:ext cx="3433761" cy="338554"/>
          </a:xfrm>
          <a:prstGeom prst="rect">
            <a:avLst/>
          </a:prstGeom>
          <a:noFill/>
        </p:spPr>
        <p:txBody>
          <a:bodyPr wrap="none" rtlCol="0">
            <a:spAutoFit/>
          </a:bodyPr>
          <a:lstStyle/>
          <a:p>
            <a:r>
              <a:rPr lang="fr-FR" sz="1600" dirty="0"/>
              <a:t>Tests Unitaires et d’intégrations (ECE) : </a:t>
            </a:r>
          </a:p>
        </p:txBody>
      </p:sp>
      <p:sp>
        <p:nvSpPr>
          <p:cNvPr id="9" name="ZoneTexte 8">
            <a:extLst>
              <a:ext uri="{FF2B5EF4-FFF2-40B4-BE49-F238E27FC236}">
                <a16:creationId xmlns:a16="http://schemas.microsoft.com/office/drawing/2014/main" id="{61349DD2-A4FC-0063-0B9F-2B3E4DF61B50}"/>
              </a:ext>
            </a:extLst>
          </p:cNvPr>
          <p:cNvSpPr txBox="1"/>
          <p:nvPr/>
        </p:nvSpPr>
        <p:spPr>
          <a:xfrm>
            <a:off x="4503753" y="1565610"/>
            <a:ext cx="563526" cy="707886"/>
          </a:xfrm>
          <a:prstGeom prst="rect">
            <a:avLst/>
          </a:prstGeom>
          <a:noFill/>
        </p:spPr>
        <p:txBody>
          <a:bodyPr wrap="square" rtlCol="0">
            <a:spAutoFit/>
          </a:bodyPr>
          <a:lstStyle/>
          <a:p>
            <a:r>
              <a:rPr lang="fr-FR" sz="4000" dirty="0">
                <a:sym typeface="Wingdings" pitchFamily="2" charset="2"/>
              </a:rPr>
              <a:t></a:t>
            </a:r>
            <a:endParaRPr lang="fr-FR" dirty="0"/>
          </a:p>
        </p:txBody>
      </p:sp>
      <p:sp>
        <p:nvSpPr>
          <p:cNvPr id="13" name="ZoneTexte 12">
            <a:extLst>
              <a:ext uri="{FF2B5EF4-FFF2-40B4-BE49-F238E27FC236}">
                <a16:creationId xmlns:a16="http://schemas.microsoft.com/office/drawing/2014/main" id="{F80E8E8A-6369-C843-7F92-F7ED625C83A3}"/>
              </a:ext>
            </a:extLst>
          </p:cNvPr>
          <p:cNvSpPr txBox="1"/>
          <p:nvPr/>
        </p:nvSpPr>
        <p:spPr>
          <a:xfrm>
            <a:off x="4503753" y="3325656"/>
            <a:ext cx="563526" cy="707886"/>
          </a:xfrm>
          <a:prstGeom prst="rect">
            <a:avLst/>
          </a:prstGeom>
          <a:noFill/>
        </p:spPr>
        <p:txBody>
          <a:bodyPr wrap="square" rtlCol="0">
            <a:spAutoFit/>
          </a:bodyPr>
          <a:lstStyle/>
          <a:p>
            <a:r>
              <a:rPr lang="fr-FR" sz="4000" dirty="0">
                <a:sym typeface="Wingdings" pitchFamily="2" charset="2"/>
              </a:rPr>
              <a:t></a:t>
            </a:r>
            <a:endParaRPr lang="fr-FR" dirty="0"/>
          </a:p>
        </p:txBody>
      </p:sp>
      <p:pic>
        <p:nvPicPr>
          <p:cNvPr id="18" name="Image 17">
            <a:extLst>
              <a:ext uri="{FF2B5EF4-FFF2-40B4-BE49-F238E27FC236}">
                <a16:creationId xmlns:a16="http://schemas.microsoft.com/office/drawing/2014/main" id="{C4623A41-E40A-F17B-25F0-4A4B91E022DD}"/>
              </a:ext>
            </a:extLst>
          </p:cNvPr>
          <p:cNvPicPr>
            <a:picLocks noChangeAspect="1"/>
          </p:cNvPicPr>
          <p:nvPr/>
        </p:nvPicPr>
        <p:blipFill>
          <a:blip r:embed="rId4"/>
          <a:stretch>
            <a:fillRect/>
          </a:stretch>
        </p:blipFill>
        <p:spPr>
          <a:xfrm>
            <a:off x="302748" y="2909155"/>
            <a:ext cx="3810000" cy="1928660"/>
          </a:xfrm>
          <a:prstGeom prst="rect">
            <a:avLst/>
          </a:prstGeom>
        </p:spPr>
      </p:pic>
      <p:pic>
        <p:nvPicPr>
          <p:cNvPr id="19" name="Image 18">
            <a:extLst>
              <a:ext uri="{FF2B5EF4-FFF2-40B4-BE49-F238E27FC236}">
                <a16:creationId xmlns:a16="http://schemas.microsoft.com/office/drawing/2014/main" id="{23CA3A32-813A-1F1B-73BD-CA094B35D4C8}"/>
              </a:ext>
            </a:extLst>
          </p:cNvPr>
          <p:cNvPicPr>
            <a:picLocks noChangeAspect="1"/>
          </p:cNvPicPr>
          <p:nvPr/>
        </p:nvPicPr>
        <p:blipFill>
          <a:blip r:embed="rId5"/>
          <a:stretch>
            <a:fillRect/>
          </a:stretch>
        </p:blipFill>
        <p:spPr>
          <a:xfrm>
            <a:off x="5369669" y="2909155"/>
            <a:ext cx="3317131" cy="1928660"/>
          </a:xfrm>
          <a:prstGeom prst="rect">
            <a:avLst/>
          </a:prstGeom>
        </p:spPr>
      </p:pic>
      <p:pic>
        <p:nvPicPr>
          <p:cNvPr id="20" name="Image 19">
            <a:extLst>
              <a:ext uri="{FF2B5EF4-FFF2-40B4-BE49-F238E27FC236}">
                <a16:creationId xmlns:a16="http://schemas.microsoft.com/office/drawing/2014/main" id="{F7DA236C-1F56-B158-9AC4-BA180E3D5A60}"/>
              </a:ext>
            </a:extLst>
          </p:cNvPr>
          <p:cNvPicPr>
            <a:picLocks noChangeAspect="1"/>
          </p:cNvPicPr>
          <p:nvPr/>
        </p:nvPicPr>
        <p:blipFill>
          <a:blip r:embed="rId6"/>
          <a:stretch>
            <a:fillRect/>
          </a:stretch>
        </p:blipFill>
        <p:spPr>
          <a:xfrm>
            <a:off x="304800" y="955223"/>
            <a:ext cx="3810000" cy="1928660"/>
          </a:xfrm>
          <a:prstGeom prst="rect">
            <a:avLst/>
          </a:prstGeom>
        </p:spPr>
      </p:pic>
      <p:pic>
        <p:nvPicPr>
          <p:cNvPr id="21" name="Image 20">
            <a:extLst>
              <a:ext uri="{FF2B5EF4-FFF2-40B4-BE49-F238E27FC236}">
                <a16:creationId xmlns:a16="http://schemas.microsoft.com/office/drawing/2014/main" id="{6A9C04D1-48B0-1B3E-2FD9-2CA21A723926}"/>
              </a:ext>
            </a:extLst>
          </p:cNvPr>
          <p:cNvPicPr>
            <a:picLocks noChangeAspect="1"/>
          </p:cNvPicPr>
          <p:nvPr/>
        </p:nvPicPr>
        <p:blipFill>
          <a:blip r:embed="rId5"/>
          <a:stretch>
            <a:fillRect/>
          </a:stretch>
        </p:blipFill>
        <p:spPr>
          <a:xfrm>
            <a:off x="5369669" y="944590"/>
            <a:ext cx="3317131" cy="1928660"/>
          </a:xfrm>
          <a:prstGeom prst="rect">
            <a:avLst/>
          </a:prstGeom>
        </p:spPr>
      </p:pic>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23/30</a:t>
            </a:r>
            <a:endParaRPr lang="en-US" sz="12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96608E-7A3D-ECAF-3481-2524AF62036C}"/>
            </a:ext>
          </a:extLst>
        </p:cNvPr>
        <p:cNvGrpSpPr/>
        <p:nvPr/>
      </p:nvGrpSpPr>
      <p:grpSpPr>
        <a:xfrm>
          <a:off x="0" y="0"/>
          <a:ext cx="0" cy="0"/>
          <a:chOff x="0" y="0"/>
          <a:chExt cx="0" cy="0"/>
        </a:xfrm>
      </p:grpSpPr>
      <p:sp>
        <p:nvSpPr>
          <p:cNvPr id="2" name="Shape 0">
            <a:extLst>
              <a:ext uri="{FF2B5EF4-FFF2-40B4-BE49-F238E27FC236}">
                <a16:creationId xmlns:a16="http://schemas.microsoft.com/office/drawing/2014/main" id="{B38B98BC-F923-E0CD-F521-FC682516961C}"/>
              </a:ext>
            </a:extLst>
          </p:cNvPr>
          <p:cNvSpPr/>
          <p:nvPr/>
        </p:nvSpPr>
        <p:spPr>
          <a:xfrm>
            <a:off x="0" y="0"/>
            <a:ext cx="9144000" cy="73152"/>
          </a:xfrm>
          <a:prstGeom prst="rect">
            <a:avLst/>
          </a:prstGeom>
          <a:solidFill>
            <a:srgbClr val="00A896"/>
          </a:solidFill>
          <a:ln/>
        </p:spPr>
        <p:txBody>
          <a:bodyPr/>
          <a:lstStyle/>
          <a:p>
            <a:endParaRPr lang="fr-FR"/>
          </a:p>
        </p:txBody>
      </p:sp>
      <p:sp>
        <p:nvSpPr>
          <p:cNvPr id="3" name="Text 1">
            <a:extLst>
              <a:ext uri="{FF2B5EF4-FFF2-40B4-BE49-F238E27FC236}">
                <a16:creationId xmlns:a16="http://schemas.microsoft.com/office/drawing/2014/main" id="{23507F72-5104-24C9-6AC6-346C5E8C61FE}"/>
              </a:ext>
            </a:extLst>
          </p:cNvPr>
          <p:cNvSpPr/>
          <p:nvPr/>
        </p:nvSpPr>
        <p:spPr>
          <a:xfrm>
            <a:off x="457200" y="177475"/>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Tests &amp; Validation</a:t>
            </a:r>
            <a:endParaRPr lang="en-US" sz="2800" dirty="0"/>
          </a:p>
        </p:txBody>
      </p:sp>
      <p:sp>
        <p:nvSpPr>
          <p:cNvPr id="4" name="Text 2">
            <a:extLst>
              <a:ext uri="{FF2B5EF4-FFF2-40B4-BE49-F238E27FC236}">
                <a16:creationId xmlns:a16="http://schemas.microsoft.com/office/drawing/2014/main" id="{611256D2-D14A-9496-6E0A-73CBA1E89D67}"/>
              </a:ext>
            </a:extLst>
          </p:cNvPr>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24/30</a:t>
            </a:r>
            <a:endParaRPr lang="en-US" sz="1200" dirty="0"/>
          </a:p>
        </p:txBody>
      </p:sp>
      <p:pic>
        <p:nvPicPr>
          <p:cNvPr id="5" name="Picture 2" descr="Polytech Tours - Polytech Tours, école d'ingénieurs">
            <a:extLst>
              <a:ext uri="{FF2B5EF4-FFF2-40B4-BE49-F238E27FC236}">
                <a16:creationId xmlns:a16="http://schemas.microsoft.com/office/drawing/2014/main" id="{3BD729AC-2047-009E-CA2D-20F2EE712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
        <p:nvSpPr>
          <p:cNvPr id="7" name="ZoneTexte 6">
            <a:extLst>
              <a:ext uri="{FF2B5EF4-FFF2-40B4-BE49-F238E27FC236}">
                <a16:creationId xmlns:a16="http://schemas.microsoft.com/office/drawing/2014/main" id="{B6E0EE8A-71A3-B83A-FD98-4C7524FD0024}"/>
              </a:ext>
            </a:extLst>
          </p:cNvPr>
          <p:cNvSpPr txBox="1"/>
          <p:nvPr/>
        </p:nvSpPr>
        <p:spPr>
          <a:xfrm>
            <a:off x="265814" y="669590"/>
            <a:ext cx="3443635" cy="338554"/>
          </a:xfrm>
          <a:prstGeom prst="rect">
            <a:avLst/>
          </a:prstGeom>
          <a:noFill/>
        </p:spPr>
        <p:txBody>
          <a:bodyPr wrap="none" rtlCol="0">
            <a:spAutoFit/>
          </a:bodyPr>
          <a:lstStyle/>
          <a:p>
            <a:r>
              <a:rPr lang="fr-FR" sz="1600" dirty="0"/>
              <a:t>Tests Unitaires et d’intégrations (EAE) : </a:t>
            </a:r>
          </a:p>
        </p:txBody>
      </p:sp>
      <p:pic>
        <p:nvPicPr>
          <p:cNvPr id="8" name="Image 7">
            <a:extLst>
              <a:ext uri="{FF2B5EF4-FFF2-40B4-BE49-F238E27FC236}">
                <a16:creationId xmlns:a16="http://schemas.microsoft.com/office/drawing/2014/main" id="{1BA987A5-0C8E-AF19-C456-D1152ACF5D4D}"/>
              </a:ext>
            </a:extLst>
          </p:cNvPr>
          <p:cNvPicPr>
            <a:picLocks noChangeAspect="1"/>
          </p:cNvPicPr>
          <p:nvPr/>
        </p:nvPicPr>
        <p:blipFill>
          <a:blip r:embed="rId4"/>
          <a:stretch>
            <a:fillRect/>
          </a:stretch>
        </p:blipFill>
        <p:spPr>
          <a:xfrm>
            <a:off x="5452964" y="948046"/>
            <a:ext cx="2806994" cy="2018934"/>
          </a:xfrm>
          <a:prstGeom prst="rect">
            <a:avLst/>
          </a:prstGeom>
        </p:spPr>
      </p:pic>
      <p:sp>
        <p:nvSpPr>
          <p:cNvPr id="9" name="ZoneTexte 8">
            <a:extLst>
              <a:ext uri="{FF2B5EF4-FFF2-40B4-BE49-F238E27FC236}">
                <a16:creationId xmlns:a16="http://schemas.microsoft.com/office/drawing/2014/main" id="{FF86FB28-16F9-545C-E925-9CE3D0715F81}"/>
              </a:ext>
            </a:extLst>
          </p:cNvPr>
          <p:cNvSpPr txBox="1"/>
          <p:nvPr/>
        </p:nvSpPr>
        <p:spPr>
          <a:xfrm>
            <a:off x="4391248" y="1754614"/>
            <a:ext cx="563526" cy="707886"/>
          </a:xfrm>
          <a:prstGeom prst="rect">
            <a:avLst/>
          </a:prstGeom>
          <a:noFill/>
        </p:spPr>
        <p:txBody>
          <a:bodyPr wrap="square" rtlCol="0">
            <a:spAutoFit/>
          </a:bodyPr>
          <a:lstStyle/>
          <a:p>
            <a:r>
              <a:rPr lang="fr-FR" sz="4000" dirty="0">
                <a:sym typeface="Wingdings" pitchFamily="2" charset="2"/>
              </a:rPr>
              <a:t></a:t>
            </a:r>
            <a:endParaRPr lang="fr-FR" dirty="0"/>
          </a:p>
        </p:txBody>
      </p:sp>
      <p:pic>
        <p:nvPicPr>
          <p:cNvPr id="10" name="Image 9">
            <a:extLst>
              <a:ext uri="{FF2B5EF4-FFF2-40B4-BE49-F238E27FC236}">
                <a16:creationId xmlns:a16="http://schemas.microsoft.com/office/drawing/2014/main" id="{D9702BAC-12C3-99BD-0BE0-88572064926A}"/>
              </a:ext>
            </a:extLst>
          </p:cNvPr>
          <p:cNvPicPr>
            <a:picLocks noChangeAspect="1"/>
          </p:cNvPicPr>
          <p:nvPr/>
        </p:nvPicPr>
        <p:blipFill>
          <a:blip r:embed="rId5"/>
          <a:stretch>
            <a:fillRect/>
          </a:stretch>
        </p:blipFill>
        <p:spPr>
          <a:xfrm>
            <a:off x="648588" y="3204451"/>
            <a:ext cx="3402419" cy="1719042"/>
          </a:xfrm>
          <a:prstGeom prst="rect">
            <a:avLst/>
          </a:prstGeom>
        </p:spPr>
      </p:pic>
      <p:pic>
        <p:nvPicPr>
          <p:cNvPr id="12" name="Image 11">
            <a:extLst>
              <a:ext uri="{FF2B5EF4-FFF2-40B4-BE49-F238E27FC236}">
                <a16:creationId xmlns:a16="http://schemas.microsoft.com/office/drawing/2014/main" id="{408ABEF7-96F9-C9B9-92E3-3B60ABA7D751}"/>
              </a:ext>
            </a:extLst>
          </p:cNvPr>
          <p:cNvPicPr>
            <a:picLocks noChangeAspect="1"/>
          </p:cNvPicPr>
          <p:nvPr/>
        </p:nvPicPr>
        <p:blipFill>
          <a:blip r:embed="rId6"/>
          <a:stretch>
            <a:fillRect/>
          </a:stretch>
        </p:blipFill>
        <p:spPr>
          <a:xfrm>
            <a:off x="648588" y="988863"/>
            <a:ext cx="3402418" cy="1913414"/>
          </a:xfrm>
          <a:prstGeom prst="rect">
            <a:avLst/>
          </a:prstGeom>
        </p:spPr>
      </p:pic>
      <p:sp>
        <p:nvSpPr>
          <p:cNvPr id="13" name="ZoneTexte 12">
            <a:extLst>
              <a:ext uri="{FF2B5EF4-FFF2-40B4-BE49-F238E27FC236}">
                <a16:creationId xmlns:a16="http://schemas.microsoft.com/office/drawing/2014/main" id="{7287784F-3F93-C4E3-F86F-A4F4B5D93D4B}"/>
              </a:ext>
            </a:extLst>
          </p:cNvPr>
          <p:cNvSpPr txBox="1"/>
          <p:nvPr/>
        </p:nvSpPr>
        <p:spPr>
          <a:xfrm>
            <a:off x="4391248" y="3710029"/>
            <a:ext cx="563526" cy="707886"/>
          </a:xfrm>
          <a:prstGeom prst="rect">
            <a:avLst/>
          </a:prstGeom>
          <a:noFill/>
        </p:spPr>
        <p:txBody>
          <a:bodyPr wrap="square" rtlCol="0">
            <a:spAutoFit/>
          </a:bodyPr>
          <a:lstStyle/>
          <a:p>
            <a:r>
              <a:rPr lang="fr-FR" sz="4000" dirty="0">
                <a:sym typeface="Wingdings" pitchFamily="2" charset="2"/>
              </a:rPr>
              <a:t></a:t>
            </a:r>
            <a:endParaRPr lang="fr-FR" dirty="0"/>
          </a:p>
        </p:txBody>
      </p:sp>
      <p:pic>
        <p:nvPicPr>
          <p:cNvPr id="14" name="Image 13">
            <a:extLst>
              <a:ext uri="{FF2B5EF4-FFF2-40B4-BE49-F238E27FC236}">
                <a16:creationId xmlns:a16="http://schemas.microsoft.com/office/drawing/2014/main" id="{19E3E665-DD34-15FA-7CB8-C936C182FAAF}"/>
              </a:ext>
            </a:extLst>
          </p:cNvPr>
          <p:cNvPicPr>
            <a:picLocks noChangeAspect="1"/>
          </p:cNvPicPr>
          <p:nvPr/>
        </p:nvPicPr>
        <p:blipFill>
          <a:blip r:embed="rId7"/>
          <a:stretch>
            <a:fillRect/>
          </a:stretch>
        </p:blipFill>
        <p:spPr>
          <a:xfrm>
            <a:off x="5452964" y="3223552"/>
            <a:ext cx="2862226" cy="1699941"/>
          </a:xfrm>
          <a:prstGeom prst="rect">
            <a:avLst/>
          </a:prstGeom>
        </p:spPr>
      </p:pic>
    </p:spTree>
    <p:extLst>
      <p:ext uri="{BB962C8B-B14F-4D97-AF65-F5344CB8AC3E}">
        <p14:creationId xmlns:p14="http://schemas.microsoft.com/office/powerpoint/2010/main" val="42478275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E3A5F"/>
        </a:solidFill>
        <a:effectLst/>
      </p:bgPr>
    </p:bg>
    <p:spTree>
      <p:nvGrpSpPr>
        <p:cNvPr id="1" name="">
          <a:extLst>
            <a:ext uri="{FF2B5EF4-FFF2-40B4-BE49-F238E27FC236}">
              <a16:creationId xmlns:a16="http://schemas.microsoft.com/office/drawing/2014/main" id="{C4BE4F54-0D79-8A90-BF0C-0BA6AEF9648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1FBE8ECF-B2E0-3365-758C-FE8F1E9FEE8D}"/>
              </a:ext>
            </a:extLst>
          </p:cNvPr>
          <p:cNvSpPr/>
          <p:nvPr/>
        </p:nvSpPr>
        <p:spPr>
          <a:xfrm>
            <a:off x="457200" y="1828800"/>
            <a:ext cx="8229600" cy="1097280"/>
          </a:xfrm>
          <a:prstGeom prst="rect">
            <a:avLst/>
          </a:prstGeom>
          <a:noFill/>
          <a:ln/>
        </p:spPr>
        <p:txBody>
          <a:bodyPr wrap="square" lIns="0" tIns="0" rIns="0" bIns="0" rtlCol="0" anchor="ctr"/>
          <a:lstStyle/>
          <a:p>
            <a:pPr marL="0" indent="0">
              <a:buNone/>
            </a:pPr>
            <a:r>
              <a:rPr lang="en-US" sz="4000" b="1" dirty="0">
                <a:solidFill>
                  <a:srgbClr val="FFFFFF"/>
                </a:solidFill>
              </a:rPr>
              <a:t>08</a:t>
            </a:r>
            <a:endParaRPr lang="en-US" sz="4000" dirty="0"/>
          </a:p>
        </p:txBody>
      </p:sp>
      <p:sp>
        <p:nvSpPr>
          <p:cNvPr id="3" name="Text 1">
            <a:extLst>
              <a:ext uri="{FF2B5EF4-FFF2-40B4-BE49-F238E27FC236}">
                <a16:creationId xmlns:a16="http://schemas.microsoft.com/office/drawing/2014/main" id="{044E4D29-DA8A-06B2-B13E-AF2DD380B2CB}"/>
              </a:ext>
            </a:extLst>
          </p:cNvPr>
          <p:cNvSpPr/>
          <p:nvPr/>
        </p:nvSpPr>
        <p:spPr>
          <a:xfrm>
            <a:off x="457200" y="2926080"/>
            <a:ext cx="8229600" cy="548640"/>
          </a:xfrm>
          <a:prstGeom prst="rect">
            <a:avLst/>
          </a:prstGeom>
          <a:noFill/>
          <a:ln/>
        </p:spPr>
        <p:txBody>
          <a:bodyPr wrap="square" lIns="0" tIns="0" rIns="0" bIns="0" rtlCol="0" anchor="ctr"/>
          <a:lstStyle/>
          <a:p>
            <a:r>
              <a:rPr lang="en-US" sz="2000" dirty="0" err="1">
                <a:solidFill>
                  <a:srgbClr val="00A896"/>
                </a:solidFill>
              </a:rPr>
              <a:t>Résultats</a:t>
            </a:r>
            <a:r>
              <a:rPr lang="en-US" sz="2000" dirty="0">
                <a:solidFill>
                  <a:srgbClr val="00A896"/>
                </a:solidFill>
              </a:rPr>
              <a:t> &amp; </a:t>
            </a:r>
            <a:r>
              <a:rPr lang="en-US" sz="2000" dirty="0" err="1">
                <a:solidFill>
                  <a:srgbClr val="00A896"/>
                </a:solidFill>
              </a:rPr>
              <a:t>Livrables</a:t>
            </a:r>
            <a:endParaRPr lang="en-US" sz="2000" dirty="0">
              <a:solidFill>
                <a:srgbClr val="00A896"/>
              </a:solidFill>
            </a:endParaRPr>
          </a:p>
        </p:txBody>
      </p:sp>
      <p:sp>
        <p:nvSpPr>
          <p:cNvPr id="4" name="Text 2">
            <a:extLst>
              <a:ext uri="{FF2B5EF4-FFF2-40B4-BE49-F238E27FC236}">
                <a16:creationId xmlns:a16="http://schemas.microsoft.com/office/drawing/2014/main" id="{531DC8C5-9368-02C8-1D74-C76D1D28A676}"/>
              </a:ext>
            </a:extLst>
          </p:cNvPr>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25/30</a:t>
            </a:r>
            <a:endParaRPr lang="en-US" sz="1200" dirty="0"/>
          </a:p>
        </p:txBody>
      </p:sp>
    </p:spTree>
    <p:extLst>
      <p:ext uri="{BB962C8B-B14F-4D97-AF65-F5344CB8AC3E}">
        <p14:creationId xmlns:p14="http://schemas.microsoft.com/office/powerpoint/2010/main" val="35531837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2">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Résultats comparatifs</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26/30</a:t>
            </a:r>
            <a:endParaRPr lang="en-US" sz="1200" dirty="0"/>
          </a:p>
        </p:txBody>
      </p:sp>
      <p:graphicFrame>
        <p:nvGraphicFramePr>
          <p:cNvPr id="23" name="Table 0"/>
          <p:cNvGraphicFramePr>
            <a:graphicFrameLocks noGrp="1"/>
          </p:cNvGraphicFramePr>
          <p:nvPr>
            <p:extLst>
              <p:ext uri="{D42A27DB-BD31-4B8C-83A1-F6EECF244321}">
                <p14:modId xmlns:p14="http://schemas.microsoft.com/office/powerpoint/2010/main" val="1579011935"/>
              </p:ext>
            </p:extLst>
          </p:nvPr>
        </p:nvGraphicFramePr>
        <p:xfrm>
          <a:off x="457200" y="1005840"/>
          <a:ext cx="8229600" cy="3200400"/>
        </p:xfrm>
        <a:graphic>
          <a:graphicData uri="http://schemas.openxmlformats.org/drawingml/2006/table">
            <a:tbl>
              <a:tblPr/>
              <a:tblGrid>
                <a:gridCol w="3657600">
                  <a:extLst>
                    <a:ext uri="{9D8B030D-6E8A-4147-A177-3AD203B41FA5}">
                      <a16:colId xmlns:a16="http://schemas.microsoft.com/office/drawing/2014/main" val="20000"/>
                    </a:ext>
                  </a:extLst>
                </a:gridCol>
                <a:gridCol w="1371600">
                  <a:extLst>
                    <a:ext uri="{9D8B030D-6E8A-4147-A177-3AD203B41FA5}">
                      <a16:colId xmlns:a16="http://schemas.microsoft.com/office/drawing/2014/main" val="20001"/>
                    </a:ext>
                  </a:extLst>
                </a:gridCol>
                <a:gridCol w="13716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tblGrid>
              <a:tr h="457200">
                <a:tc>
                  <a:txBody>
                    <a:bodyPr/>
                    <a:lstStyle/>
                    <a:p>
                      <a:pPr marL="0" indent="0">
                        <a:buNone/>
                      </a:pPr>
                      <a:r>
                        <a:rPr lang="en-US" sz="1200" b="1" dirty="0">
                          <a:solidFill>
                            <a:srgbClr val="FFFFFF"/>
                          </a:solidFill>
                        </a:rPr>
                        <a:t>Critère</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tc>
                  <a:txBody>
                    <a:bodyPr/>
                    <a:lstStyle/>
                    <a:p>
                      <a:pPr marL="0" indent="0" algn="ctr">
                        <a:buNone/>
                      </a:pPr>
                      <a:r>
                        <a:rPr lang="en-US" sz="1200" b="1" dirty="0">
                          <a:solidFill>
                            <a:srgbClr val="FFFFFF"/>
                          </a:solidFill>
                        </a:rPr>
                        <a:t>61131</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tc>
                  <a:txBody>
                    <a:bodyPr/>
                    <a:lstStyle/>
                    <a:p>
                      <a:pPr marL="0" indent="0" algn="ctr">
                        <a:buNone/>
                      </a:pPr>
                      <a:r>
                        <a:rPr lang="en-US" sz="1200" b="1" dirty="0">
                          <a:solidFill>
                            <a:srgbClr val="FFFFFF"/>
                          </a:solidFill>
                        </a:rPr>
                        <a:t>61499</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00A896"/>
                    </a:solidFill>
                  </a:tcPr>
                </a:tc>
                <a:tc>
                  <a:txBody>
                    <a:bodyPr/>
                    <a:lstStyle/>
                    <a:p>
                      <a:pPr marL="0" indent="0" algn="ctr">
                        <a:buNone/>
                      </a:pPr>
                      <a:r>
                        <a:rPr lang="en-US" sz="1200" b="1" dirty="0">
                          <a:solidFill>
                            <a:srgbClr val="FFFFFF"/>
                          </a:solidFill>
                        </a:rPr>
                        <a:t>Avantage</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extLst>
                  <a:ext uri="{0D108BD9-81ED-4DB2-BD59-A6C34878D82A}">
                    <a16:rowId xmlns:a16="http://schemas.microsoft.com/office/drawing/2014/main" val="10000"/>
                  </a:ext>
                </a:extLst>
              </a:tr>
              <a:tr h="457200">
                <a:tc>
                  <a:txBody>
                    <a:bodyPr/>
                    <a:lstStyle/>
                    <a:p>
                      <a:pPr marL="0" indent="0">
                        <a:buNone/>
                      </a:pPr>
                      <a:r>
                        <a:rPr lang="en-US" sz="1200" dirty="0">
                          <a:solidFill>
                            <a:srgbClr val="000000"/>
                          </a:solidFill>
                        </a:rPr>
                        <a:t>1. Difficulté programmation</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b="1" dirty="0">
                          <a:solidFill>
                            <a:srgbClr val="000000"/>
                          </a:solidFill>
                        </a:rPr>
                        <a:t>20</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dirty="0">
                          <a:solidFill>
                            <a:srgbClr val="000000"/>
                          </a:solidFill>
                        </a:rPr>
                        <a:t>13</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b="1" dirty="0">
                          <a:solidFill>
                            <a:srgbClr val="1E3A5F"/>
                          </a:solidFill>
                        </a:rPr>
                        <a:t>61131</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1"/>
                  </a:ext>
                </a:extLst>
              </a:tr>
              <a:tr h="457200">
                <a:tc>
                  <a:txBody>
                    <a:bodyPr/>
                    <a:lstStyle/>
                    <a:p>
                      <a:pPr marL="0" indent="0">
                        <a:buNone/>
                      </a:pPr>
                      <a:r>
                        <a:rPr lang="en-US" sz="1200" dirty="0">
                          <a:solidFill>
                            <a:srgbClr val="000000"/>
                          </a:solidFill>
                        </a:rPr>
                        <a:t>2. Méthode construction</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b="1" dirty="0">
                          <a:solidFill>
                            <a:srgbClr val="000000"/>
                          </a:solidFill>
                        </a:rPr>
                        <a:t>20</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dirty="0">
                          <a:solidFill>
                            <a:srgbClr val="000000"/>
                          </a:solidFill>
                        </a:rPr>
                        <a:t>14</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b="1" dirty="0">
                          <a:solidFill>
                            <a:srgbClr val="1E3A5F"/>
                          </a:solidFill>
                        </a:rPr>
                        <a:t>61131</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457200">
                <a:tc>
                  <a:txBody>
                    <a:bodyPr/>
                    <a:lstStyle/>
                    <a:p>
                      <a:pPr marL="0" indent="0">
                        <a:buNone/>
                      </a:pPr>
                      <a:r>
                        <a:rPr lang="en-US" sz="1200" dirty="0">
                          <a:solidFill>
                            <a:srgbClr val="000000"/>
                          </a:solidFill>
                        </a:rPr>
                        <a:t>3. Maintenance / diagnostic</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dirty="0">
                          <a:solidFill>
                            <a:srgbClr val="000000"/>
                          </a:solidFill>
                        </a:rPr>
                        <a:t>19</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dirty="0">
                          <a:solidFill>
                            <a:srgbClr val="000000"/>
                          </a:solidFill>
                        </a:rPr>
                        <a:t>18</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dirty="0">
                          <a:solidFill>
                            <a:srgbClr val="64748B"/>
                          </a:solidFill>
                        </a:rPr>
                        <a:t>≈</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3"/>
                  </a:ext>
                </a:extLst>
              </a:tr>
              <a:tr h="457200">
                <a:tc>
                  <a:txBody>
                    <a:bodyPr/>
                    <a:lstStyle/>
                    <a:p>
                      <a:pPr marL="0" indent="0">
                        <a:buNone/>
                      </a:pPr>
                      <a:r>
                        <a:rPr lang="en-US" sz="1200" dirty="0">
                          <a:solidFill>
                            <a:srgbClr val="000000"/>
                          </a:solidFill>
                        </a:rPr>
                        <a:t>4. Capacité explication</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dirty="0">
                          <a:solidFill>
                            <a:srgbClr val="000000"/>
                          </a:solidFill>
                        </a:rPr>
                        <a:t>17</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dirty="0">
                          <a:solidFill>
                            <a:srgbClr val="000000"/>
                          </a:solidFill>
                        </a:rPr>
                        <a:t>18</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200" dirty="0">
                          <a:solidFill>
                            <a:srgbClr val="64748B"/>
                          </a:solidFill>
                        </a:rPr>
                        <a:t>≈</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457200">
                <a:tc>
                  <a:txBody>
                    <a:bodyPr/>
                    <a:lstStyle/>
                    <a:p>
                      <a:pPr marL="0" indent="0">
                        <a:buNone/>
                      </a:pPr>
                      <a:r>
                        <a:rPr lang="en-US" sz="1200" dirty="0">
                          <a:solidFill>
                            <a:srgbClr val="000000"/>
                          </a:solidFill>
                        </a:rPr>
                        <a:t>5. Flexibilité / Réutilisabilité</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dirty="0">
                          <a:solidFill>
                            <a:srgbClr val="000000"/>
                          </a:solidFill>
                        </a:rPr>
                        <a:t>10</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b="1" dirty="0">
                          <a:solidFill>
                            <a:srgbClr val="000000"/>
                          </a:solidFill>
                        </a:rPr>
                        <a:t>20</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200" b="1" dirty="0">
                          <a:solidFill>
                            <a:srgbClr val="00A896"/>
                          </a:solidFill>
                        </a:rPr>
                        <a:t>61499</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5"/>
                  </a:ext>
                </a:extLst>
              </a:tr>
              <a:tr h="457200">
                <a:tc>
                  <a:txBody>
                    <a:bodyPr/>
                    <a:lstStyle/>
                    <a:p>
                      <a:pPr marL="0" indent="0">
                        <a:buNone/>
                      </a:pPr>
                      <a:r>
                        <a:rPr lang="en-US" sz="1200" b="1" dirty="0">
                          <a:solidFill>
                            <a:srgbClr val="FFFFFF"/>
                          </a:solidFill>
                        </a:rPr>
                        <a:t>TOTAL</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A1A2E"/>
                    </a:solidFill>
                  </a:tcPr>
                </a:tc>
                <a:tc>
                  <a:txBody>
                    <a:bodyPr/>
                    <a:lstStyle/>
                    <a:p>
                      <a:pPr marL="0" indent="0" algn="ctr">
                        <a:buNone/>
                      </a:pPr>
                      <a:r>
                        <a:rPr lang="en-US" sz="1200" b="1" dirty="0">
                          <a:solidFill>
                            <a:srgbClr val="FFFFFF"/>
                          </a:solidFill>
                        </a:rPr>
                        <a:t>86</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A1A2E"/>
                    </a:solidFill>
                  </a:tcPr>
                </a:tc>
                <a:tc>
                  <a:txBody>
                    <a:bodyPr/>
                    <a:lstStyle/>
                    <a:p>
                      <a:pPr marL="0" indent="0" algn="ctr">
                        <a:buNone/>
                      </a:pPr>
                      <a:r>
                        <a:rPr lang="en-US" sz="1200" b="1" dirty="0">
                          <a:solidFill>
                            <a:srgbClr val="FFFFFF"/>
                          </a:solidFill>
                        </a:rPr>
                        <a:t>83</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A1A2E"/>
                    </a:solidFill>
                  </a:tcPr>
                </a:tc>
                <a:tc>
                  <a:txBody>
                    <a:bodyPr/>
                    <a:lstStyle/>
                    <a:p>
                      <a:pPr marL="0" indent="0" algn="ctr">
                        <a:buNone/>
                      </a:pPr>
                      <a:r>
                        <a:rPr lang="en-US" sz="1200" b="1" dirty="0">
                          <a:solidFill>
                            <a:srgbClr val="F96167"/>
                          </a:solidFill>
                        </a:rPr>
                        <a:t>61131</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A1A2E"/>
                    </a:solidFill>
                  </a:tcPr>
                </a:tc>
                <a:extLst>
                  <a:ext uri="{0D108BD9-81ED-4DB2-BD59-A6C34878D82A}">
                    <a16:rowId xmlns:a16="http://schemas.microsoft.com/office/drawing/2014/main" val="10006"/>
                  </a:ext>
                </a:extLst>
              </a:tr>
            </a:tbl>
          </a:graphicData>
        </a:graphic>
      </p:graphicFrame>
      <p:pic>
        <p:nvPicPr>
          <p:cNvPr id="5" name="Picture 2" descr="Polytech Tours - Polytech Tours, école d'ingénieurs">
            <a:extLst>
              <a:ext uri="{FF2B5EF4-FFF2-40B4-BE49-F238E27FC236}">
                <a16:creationId xmlns:a16="http://schemas.microsoft.com/office/drawing/2014/main" id="{7830AB20-4D49-C99E-8A93-3EA597F000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3">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Livrables du projet</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27/30</a:t>
            </a:r>
            <a:endParaRPr lang="en-US" sz="1200" dirty="0"/>
          </a:p>
        </p:txBody>
      </p:sp>
      <p:graphicFrame>
        <p:nvGraphicFramePr>
          <p:cNvPr id="24" name="Table 0"/>
          <p:cNvGraphicFramePr>
            <a:graphicFrameLocks noGrp="1"/>
          </p:cNvGraphicFramePr>
          <p:nvPr>
            <p:extLst>
              <p:ext uri="{D42A27DB-BD31-4B8C-83A1-F6EECF244321}">
                <p14:modId xmlns:p14="http://schemas.microsoft.com/office/powerpoint/2010/main" val="1201604308"/>
              </p:ext>
            </p:extLst>
          </p:nvPr>
        </p:nvGraphicFramePr>
        <p:xfrm>
          <a:off x="457200" y="1005840"/>
          <a:ext cx="8229600" cy="3657600"/>
        </p:xfrm>
        <a:graphic>
          <a:graphicData uri="http://schemas.openxmlformats.org/drawingml/2006/table">
            <a:tbl>
              <a:tblPr/>
              <a:tblGrid>
                <a:gridCol w="1371600">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gridCol w="1371600">
                  <a:extLst>
                    <a:ext uri="{9D8B030D-6E8A-4147-A177-3AD203B41FA5}">
                      <a16:colId xmlns:a16="http://schemas.microsoft.com/office/drawing/2014/main" val="20002"/>
                    </a:ext>
                  </a:extLst>
                </a:gridCol>
              </a:tblGrid>
              <a:tr h="457200">
                <a:tc>
                  <a:txBody>
                    <a:bodyPr/>
                    <a:lstStyle/>
                    <a:p>
                      <a:pPr marL="0" indent="0">
                        <a:buNone/>
                      </a:pPr>
                      <a:r>
                        <a:rPr lang="en-US" sz="1100" b="1" dirty="0">
                          <a:solidFill>
                            <a:srgbClr val="FFFFFF"/>
                          </a:solidFill>
                        </a:rPr>
                        <a:t>Phase</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tc>
                  <a:txBody>
                    <a:bodyPr/>
                    <a:lstStyle/>
                    <a:p>
                      <a:pPr marL="0" indent="0">
                        <a:buNone/>
                      </a:pPr>
                      <a:r>
                        <a:rPr lang="en-US" sz="1100" b="1" dirty="0">
                          <a:solidFill>
                            <a:srgbClr val="FFFFFF"/>
                          </a:solidFill>
                        </a:rPr>
                        <a:t>Livrable</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tc>
                  <a:txBody>
                    <a:bodyPr/>
                    <a:lstStyle/>
                    <a:p>
                      <a:pPr marL="0" indent="0" algn="ctr">
                        <a:buNone/>
                      </a:pPr>
                      <a:r>
                        <a:rPr lang="en-US" sz="1100" b="1" dirty="0">
                          <a:solidFill>
                            <a:srgbClr val="FFFFFF"/>
                          </a:solidFill>
                        </a:rPr>
                        <a:t>État</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extLst>
                  <a:ext uri="{0D108BD9-81ED-4DB2-BD59-A6C34878D82A}">
                    <a16:rowId xmlns:a16="http://schemas.microsoft.com/office/drawing/2014/main" val="10000"/>
                  </a:ext>
                </a:extLst>
              </a:tr>
              <a:tr h="457200">
                <a:tc>
                  <a:txBody>
                    <a:bodyPr/>
                    <a:lstStyle/>
                    <a:p>
                      <a:pPr marL="0" indent="0">
                        <a:buNone/>
                      </a:pPr>
                      <a:r>
                        <a:rPr lang="en-US" sz="1100" dirty="0">
                          <a:solidFill>
                            <a:srgbClr val="000000"/>
                          </a:solidFill>
                        </a:rPr>
                        <a:t>Init.</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buNone/>
                      </a:pPr>
                      <a:r>
                        <a:rPr lang="en-US" sz="1100" dirty="0">
                          <a:solidFill>
                            <a:srgbClr val="000000"/>
                          </a:solidFill>
                        </a:rPr>
                        <a:t>FOP, Plan développement, Spécifications</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100" dirty="0">
                          <a:solidFill>
                            <a:srgbClr val="000000"/>
                          </a:solidFill>
                        </a:rPr>
                        <a:t>✅</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1"/>
                  </a:ext>
                </a:extLst>
              </a:tr>
              <a:tr h="457200">
                <a:tc>
                  <a:txBody>
                    <a:bodyPr/>
                    <a:lstStyle/>
                    <a:p>
                      <a:pPr marL="0" indent="0">
                        <a:buNone/>
                      </a:pPr>
                      <a:r>
                        <a:rPr lang="en-US" sz="1100" dirty="0">
                          <a:solidFill>
                            <a:srgbClr val="000000"/>
                          </a:solidFill>
                        </a:rPr>
                        <a:t>Conception</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buNone/>
                      </a:pPr>
                      <a:r>
                        <a:rPr lang="en-US" sz="1100" dirty="0">
                          <a:solidFill>
                            <a:srgbClr val="000000"/>
                          </a:solidFill>
                        </a:rPr>
                        <a:t>DCG, DCD, GRAFCET G7, Schémas IEC61499</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100" dirty="0">
                          <a:solidFill>
                            <a:srgbClr val="000000"/>
                          </a:solidFill>
                        </a:rPr>
                        <a:t>✅</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457200">
                <a:tc>
                  <a:txBody>
                    <a:bodyPr/>
                    <a:lstStyle/>
                    <a:p>
                      <a:pPr marL="0" indent="0">
                        <a:buNone/>
                      </a:pPr>
                      <a:r>
                        <a:rPr lang="en-US" sz="1100" dirty="0">
                          <a:solidFill>
                            <a:srgbClr val="000000"/>
                          </a:solidFill>
                        </a:rPr>
                        <a:t>Dév.</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buNone/>
                      </a:pPr>
                      <a:r>
                        <a:rPr lang="en-US" sz="1100" dirty="0">
                          <a:solidFill>
                            <a:srgbClr val="000000"/>
                          </a:solidFill>
                        </a:rPr>
                        <a:t>Programme ECE + scène Factory I/O</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100" dirty="0">
                          <a:solidFill>
                            <a:srgbClr val="000000"/>
                          </a:solidFill>
                        </a:rPr>
                        <a:t>✅</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3"/>
                  </a:ext>
                </a:extLst>
              </a:tr>
              <a:tr h="457200">
                <a:tc>
                  <a:txBody>
                    <a:bodyPr/>
                    <a:lstStyle/>
                    <a:p>
                      <a:pPr marL="0" indent="0">
                        <a:buNone/>
                      </a:pPr>
                      <a:r>
                        <a:rPr lang="en-US" sz="1100" dirty="0">
                          <a:solidFill>
                            <a:srgbClr val="000000"/>
                          </a:solidFill>
                        </a:rPr>
                        <a:t>Dév.</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buNone/>
                      </a:pPr>
                      <a:r>
                        <a:rPr lang="en-US" sz="1100" dirty="0">
                          <a:solidFill>
                            <a:srgbClr val="000000"/>
                          </a:solidFill>
                        </a:rPr>
                        <a:t>Programme EAE + scène Factory I/O</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100" dirty="0">
                          <a:solidFill>
                            <a:srgbClr val="000000"/>
                          </a:solidFill>
                        </a:rPr>
                        <a:t>⚠️</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457200">
                <a:tc>
                  <a:txBody>
                    <a:bodyPr/>
                    <a:lstStyle/>
                    <a:p>
                      <a:pPr marL="0" indent="0">
                        <a:buNone/>
                      </a:pPr>
                      <a:r>
                        <a:rPr lang="en-US" sz="1100" dirty="0">
                          <a:solidFill>
                            <a:srgbClr val="000000"/>
                          </a:solidFill>
                        </a:rPr>
                        <a:t>Valid.</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rgbClr val="000000"/>
                          </a:solidFill>
                        </a:rPr>
                        <a:t>Tableau </a:t>
                      </a:r>
                      <a:r>
                        <a:rPr lang="en-US" sz="1100" dirty="0" err="1">
                          <a:solidFill>
                            <a:srgbClr val="000000"/>
                          </a:solidFill>
                        </a:rPr>
                        <a:t>comparatif</a:t>
                      </a:r>
                      <a:r>
                        <a:rPr lang="en-US" sz="1100" dirty="0">
                          <a:solidFill>
                            <a:srgbClr val="000000"/>
                          </a:solidFill>
                        </a:rPr>
                        <a:t> Excel &amp; </a:t>
                      </a:r>
                      <a:r>
                        <a:rPr lang="en-US" sz="1100" dirty="0" err="1">
                          <a:solidFill>
                            <a:srgbClr val="000000"/>
                          </a:solidFill>
                        </a:rPr>
                        <a:t>Méthodologie</a:t>
                      </a:r>
                      <a:r>
                        <a:rPr lang="en-US" sz="1100" dirty="0">
                          <a:solidFill>
                            <a:srgbClr val="000000"/>
                          </a:solidFill>
                        </a:rPr>
                        <a:t> </a:t>
                      </a:r>
                      <a:r>
                        <a:rPr lang="en-US" sz="1100" dirty="0" err="1">
                          <a:solidFill>
                            <a:srgbClr val="000000"/>
                          </a:solidFill>
                        </a:rPr>
                        <a:t>programmation</a:t>
                      </a:r>
                      <a:r>
                        <a:rPr lang="en-US" sz="1100" dirty="0">
                          <a:solidFill>
                            <a:srgbClr val="000000"/>
                          </a:solidFill>
                        </a:rPr>
                        <a:t> IEC61499</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100" dirty="0">
                          <a:solidFill>
                            <a:srgbClr val="000000"/>
                          </a:solidFill>
                        </a:rPr>
                        <a:t>✅</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6"/>
                  </a:ext>
                </a:extLst>
              </a:tr>
              <a:tr h="457200">
                <a:tc>
                  <a:txBody>
                    <a:bodyPr/>
                    <a:lstStyle/>
                    <a:p>
                      <a:pPr marL="0" indent="0">
                        <a:buNone/>
                      </a:pPr>
                      <a:r>
                        <a:rPr lang="en-US" sz="1100" dirty="0" err="1">
                          <a:solidFill>
                            <a:srgbClr val="000000"/>
                          </a:solidFill>
                        </a:rPr>
                        <a:t>GdP</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chemeClr val="bg1"/>
                    </a:solidFill>
                  </a:tcPr>
                </a:tc>
                <a:tc>
                  <a:txBody>
                    <a:bodyPr/>
                    <a:lstStyle/>
                    <a:p>
                      <a:pPr marL="0" indent="0">
                        <a:buNone/>
                      </a:pPr>
                      <a:r>
                        <a:rPr lang="en-US" sz="1100" dirty="0">
                          <a:solidFill>
                            <a:srgbClr val="000000"/>
                          </a:solidFill>
                        </a:rPr>
                        <a:t>SPER, </a:t>
                      </a:r>
                      <a:r>
                        <a:rPr lang="en-US" sz="1100" dirty="0" err="1">
                          <a:solidFill>
                            <a:srgbClr val="000000"/>
                          </a:solidFill>
                        </a:rPr>
                        <a:t>Indicateurs</a:t>
                      </a:r>
                      <a:r>
                        <a:rPr lang="en-US" sz="1100" dirty="0">
                          <a:solidFill>
                            <a:srgbClr val="000000"/>
                          </a:solidFill>
                        </a:rPr>
                        <a:t> </a:t>
                      </a:r>
                      <a:r>
                        <a:rPr lang="en-US" sz="1100" dirty="0" err="1">
                          <a:solidFill>
                            <a:srgbClr val="000000"/>
                          </a:solidFill>
                        </a:rPr>
                        <a:t>risques</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chemeClr val="bg1"/>
                    </a:solidFill>
                  </a:tcPr>
                </a:tc>
                <a:tc>
                  <a:txBody>
                    <a:bodyPr/>
                    <a:lstStyle/>
                    <a:p>
                      <a:pPr marL="0" indent="0" algn="ctr">
                        <a:buNone/>
                      </a:pPr>
                      <a:r>
                        <a:rPr lang="en-US" sz="1100" dirty="0">
                          <a:solidFill>
                            <a:srgbClr val="000000"/>
                          </a:solidFill>
                        </a:rPr>
                        <a:t>✅</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457200">
                <a:tc>
                  <a:txBody>
                    <a:bodyPr/>
                    <a:lstStyle/>
                    <a:p>
                      <a:pPr marL="0" indent="0">
                        <a:buNone/>
                      </a:pPr>
                      <a:r>
                        <a:rPr lang="en-US" sz="1100" dirty="0"/>
                        <a:t>École</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buNone/>
                      </a:pPr>
                      <a:r>
                        <a:rPr lang="en-US" sz="1100" dirty="0"/>
                        <a:t>Rapport, PowerPoint, </a:t>
                      </a:r>
                      <a:r>
                        <a:rPr lang="en-US" sz="1100" dirty="0" err="1"/>
                        <a:t>Vidéo</a:t>
                      </a:r>
                      <a:r>
                        <a:rPr lang="en-US" sz="1100" dirty="0"/>
                        <a:t>, Poster</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lgn="ctr">
                        <a:buNone/>
                      </a:pPr>
                      <a:r>
                        <a:rPr lang="en-US" sz="1100" dirty="0">
                          <a:solidFill>
                            <a:srgbClr val="000000"/>
                          </a:solidFill>
                        </a:rPr>
                        <a:t>✅</a:t>
                      </a:r>
                      <a:endParaRPr lang="en-US" sz="11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2032246535"/>
                  </a:ext>
                </a:extLst>
              </a:tr>
            </a:tbl>
          </a:graphicData>
        </a:graphic>
      </p:graphicFrame>
      <p:pic>
        <p:nvPicPr>
          <p:cNvPr id="5" name="Picture 2" descr="Polytech Tours - Polytech Tours, école d'ingénieurs">
            <a:extLst>
              <a:ext uri="{FF2B5EF4-FFF2-40B4-BE49-F238E27FC236}">
                <a16:creationId xmlns:a16="http://schemas.microsoft.com/office/drawing/2014/main" id="{B560624C-F91D-C0DD-A113-36E5DDBDD9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E3A5F"/>
        </a:solidFill>
        <a:effectLst/>
      </p:bgPr>
    </p:bg>
    <p:spTree>
      <p:nvGrpSpPr>
        <p:cNvPr id="1" name="">
          <a:extLst>
            <a:ext uri="{FF2B5EF4-FFF2-40B4-BE49-F238E27FC236}">
              <a16:creationId xmlns:a16="http://schemas.microsoft.com/office/drawing/2014/main" id="{0F04831C-F845-04BC-3B6A-FF445206D6B0}"/>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359F447-6C51-972D-8D21-C1BA242606A3}"/>
              </a:ext>
            </a:extLst>
          </p:cNvPr>
          <p:cNvSpPr/>
          <p:nvPr/>
        </p:nvSpPr>
        <p:spPr>
          <a:xfrm>
            <a:off x="457200" y="1828800"/>
            <a:ext cx="8229600" cy="1097280"/>
          </a:xfrm>
          <a:prstGeom prst="rect">
            <a:avLst/>
          </a:prstGeom>
          <a:noFill/>
          <a:ln/>
        </p:spPr>
        <p:txBody>
          <a:bodyPr wrap="square" lIns="0" tIns="0" rIns="0" bIns="0" rtlCol="0" anchor="ctr"/>
          <a:lstStyle/>
          <a:p>
            <a:pPr marL="0" indent="0">
              <a:buNone/>
            </a:pPr>
            <a:r>
              <a:rPr lang="en-US" sz="4000" b="1" dirty="0">
                <a:solidFill>
                  <a:srgbClr val="FFFFFF"/>
                </a:solidFill>
              </a:rPr>
              <a:t>09</a:t>
            </a:r>
            <a:endParaRPr lang="en-US" sz="4000" dirty="0"/>
          </a:p>
        </p:txBody>
      </p:sp>
      <p:sp>
        <p:nvSpPr>
          <p:cNvPr id="3" name="Text 1">
            <a:extLst>
              <a:ext uri="{FF2B5EF4-FFF2-40B4-BE49-F238E27FC236}">
                <a16:creationId xmlns:a16="http://schemas.microsoft.com/office/drawing/2014/main" id="{43DBF574-B5E2-3115-1517-329A3B705868}"/>
              </a:ext>
            </a:extLst>
          </p:cNvPr>
          <p:cNvSpPr/>
          <p:nvPr/>
        </p:nvSpPr>
        <p:spPr>
          <a:xfrm>
            <a:off x="457200" y="2926080"/>
            <a:ext cx="8229600" cy="548640"/>
          </a:xfrm>
          <a:prstGeom prst="rect">
            <a:avLst/>
          </a:prstGeom>
          <a:noFill/>
          <a:ln/>
        </p:spPr>
        <p:txBody>
          <a:bodyPr wrap="square" lIns="0" tIns="0" rIns="0" bIns="0" rtlCol="0" anchor="ctr"/>
          <a:lstStyle/>
          <a:p>
            <a:r>
              <a:rPr lang="en-US" sz="2000" dirty="0">
                <a:solidFill>
                  <a:srgbClr val="00A896"/>
                </a:solidFill>
              </a:rPr>
              <a:t>Bilan &amp; Perspectives</a:t>
            </a:r>
          </a:p>
        </p:txBody>
      </p:sp>
      <p:sp>
        <p:nvSpPr>
          <p:cNvPr id="4" name="Text 2">
            <a:extLst>
              <a:ext uri="{FF2B5EF4-FFF2-40B4-BE49-F238E27FC236}">
                <a16:creationId xmlns:a16="http://schemas.microsoft.com/office/drawing/2014/main" id="{929C1DCA-E248-DCA2-A4DE-F552792DAF64}"/>
              </a:ext>
            </a:extLst>
          </p:cNvPr>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28/30</a:t>
            </a:r>
            <a:endParaRPr lang="en-US" sz="1200" dirty="0"/>
          </a:p>
        </p:txBody>
      </p:sp>
    </p:spTree>
    <p:extLst>
      <p:ext uri="{BB962C8B-B14F-4D97-AF65-F5344CB8AC3E}">
        <p14:creationId xmlns:p14="http://schemas.microsoft.com/office/powerpoint/2010/main" val="1934833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4">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91903" y="274320"/>
            <a:ext cx="9052097" cy="548640"/>
          </a:xfrm>
          <a:prstGeom prst="rect">
            <a:avLst/>
          </a:prstGeom>
          <a:noFill/>
          <a:ln/>
        </p:spPr>
        <p:txBody>
          <a:bodyPr wrap="square" lIns="0" tIns="0" rIns="0" bIns="0" rtlCol="0" anchor="ctr"/>
          <a:lstStyle/>
          <a:p>
            <a:r>
              <a:rPr lang="en-US" sz="2800" b="1" dirty="0">
                <a:solidFill>
                  <a:srgbClr val="1E3A5F"/>
                </a:solidFill>
              </a:rPr>
              <a:t>S.P.E.R</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29/30</a:t>
            </a:r>
            <a:endParaRPr lang="en-US" sz="1200" dirty="0"/>
          </a:p>
        </p:txBody>
      </p:sp>
      <p:sp>
        <p:nvSpPr>
          <p:cNvPr id="5" name="Shape 3"/>
          <p:cNvSpPr/>
          <p:nvPr/>
        </p:nvSpPr>
        <p:spPr>
          <a:xfrm>
            <a:off x="457200" y="1005840"/>
            <a:ext cx="1965960" cy="1645920"/>
          </a:xfrm>
          <a:prstGeom prst="rect">
            <a:avLst/>
          </a:prstGeom>
          <a:solidFill>
            <a:srgbClr val="FFFFFF"/>
          </a:solidFill>
          <a:ln w="12700">
            <a:solidFill>
              <a:srgbClr val="E2E8F0"/>
            </a:solidFill>
            <a:prstDash val="solid"/>
          </a:ln>
        </p:spPr>
        <p:txBody>
          <a:bodyPr/>
          <a:lstStyle/>
          <a:p>
            <a:endParaRPr lang="fr-FR"/>
          </a:p>
        </p:txBody>
      </p:sp>
      <p:sp>
        <p:nvSpPr>
          <p:cNvPr id="6" name="Text 4"/>
          <p:cNvSpPr/>
          <p:nvPr/>
        </p:nvSpPr>
        <p:spPr>
          <a:xfrm>
            <a:off x="457200" y="1097280"/>
            <a:ext cx="1965960" cy="640080"/>
          </a:xfrm>
          <a:prstGeom prst="rect">
            <a:avLst/>
          </a:prstGeom>
          <a:noFill/>
          <a:ln/>
        </p:spPr>
        <p:txBody>
          <a:bodyPr wrap="square" lIns="0" tIns="0" rIns="0" bIns="0" rtlCol="0" anchor="ctr"/>
          <a:lstStyle/>
          <a:p>
            <a:pPr marL="0" indent="0" algn="ctr">
              <a:buNone/>
            </a:pPr>
            <a:r>
              <a:rPr lang="en-US" sz="2800" b="1" dirty="0">
                <a:solidFill>
                  <a:srgbClr val="00A896"/>
                </a:solidFill>
              </a:rPr>
              <a:t>123h</a:t>
            </a:r>
            <a:endParaRPr lang="en-US" sz="2800" dirty="0"/>
          </a:p>
        </p:txBody>
      </p:sp>
      <p:sp>
        <p:nvSpPr>
          <p:cNvPr id="7" name="Text 5"/>
          <p:cNvSpPr/>
          <p:nvPr/>
        </p:nvSpPr>
        <p:spPr>
          <a:xfrm>
            <a:off x="457200" y="1737360"/>
            <a:ext cx="1965960" cy="365760"/>
          </a:xfrm>
          <a:prstGeom prst="rect">
            <a:avLst/>
          </a:prstGeom>
          <a:noFill/>
          <a:ln/>
        </p:spPr>
        <p:txBody>
          <a:bodyPr wrap="square" lIns="0" tIns="0" rIns="0" bIns="0" rtlCol="0" anchor="ctr"/>
          <a:lstStyle/>
          <a:p>
            <a:pPr marL="0" indent="0" algn="ctr">
              <a:buNone/>
            </a:pPr>
            <a:r>
              <a:rPr lang="en-US" sz="1400" b="1" dirty="0">
                <a:solidFill>
                  <a:srgbClr val="1E3A5F"/>
                </a:solidFill>
              </a:rPr>
              <a:t>Réalisées</a:t>
            </a:r>
            <a:endParaRPr lang="en-US" sz="1400" dirty="0"/>
          </a:p>
        </p:txBody>
      </p:sp>
      <p:sp>
        <p:nvSpPr>
          <p:cNvPr id="8" name="Text 6"/>
          <p:cNvSpPr/>
          <p:nvPr/>
        </p:nvSpPr>
        <p:spPr>
          <a:xfrm>
            <a:off x="457200" y="2103120"/>
            <a:ext cx="1965960" cy="365760"/>
          </a:xfrm>
          <a:prstGeom prst="rect">
            <a:avLst/>
          </a:prstGeom>
          <a:noFill/>
          <a:ln/>
        </p:spPr>
        <p:txBody>
          <a:bodyPr wrap="square" lIns="0" tIns="0" rIns="0" bIns="0" rtlCol="0" anchor="ctr"/>
          <a:lstStyle/>
          <a:p>
            <a:pPr marL="0" indent="0" algn="ctr">
              <a:buNone/>
            </a:pPr>
            <a:r>
              <a:rPr lang="en-US" sz="1100" dirty="0">
                <a:solidFill>
                  <a:srgbClr val="64748B"/>
                </a:solidFill>
              </a:rPr>
              <a:t>vs 120h prévues</a:t>
            </a:r>
            <a:endParaRPr lang="en-US" sz="1100" dirty="0"/>
          </a:p>
        </p:txBody>
      </p:sp>
      <p:sp>
        <p:nvSpPr>
          <p:cNvPr id="9" name="Shape 7"/>
          <p:cNvSpPr/>
          <p:nvPr/>
        </p:nvSpPr>
        <p:spPr>
          <a:xfrm>
            <a:off x="2606040" y="1005840"/>
            <a:ext cx="1965960" cy="1645920"/>
          </a:xfrm>
          <a:prstGeom prst="rect">
            <a:avLst/>
          </a:prstGeom>
          <a:solidFill>
            <a:srgbClr val="FFFFFF"/>
          </a:solidFill>
          <a:ln w="12700">
            <a:solidFill>
              <a:srgbClr val="E2E8F0"/>
            </a:solidFill>
            <a:prstDash val="solid"/>
          </a:ln>
        </p:spPr>
        <p:txBody>
          <a:bodyPr/>
          <a:lstStyle/>
          <a:p>
            <a:endParaRPr lang="fr-FR"/>
          </a:p>
        </p:txBody>
      </p:sp>
      <p:sp>
        <p:nvSpPr>
          <p:cNvPr id="10" name="Text 8"/>
          <p:cNvSpPr/>
          <p:nvPr/>
        </p:nvSpPr>
        <p:spPr>
          <a:xfrm>
            <a:off x="2606040" y="1097280"/>
            <a:ext cx="1965960" cy="640080"/>
          </a:xfrm>
          <a:prstGeom prst="rect">
            <a:avLst/>
          </a:prstGeom>
          <a:noFill/>
          <a:ln/>
        </p:spPr>
        <p:txBody>
          <a:bodyPr wrap="square" lIns="0" tIns="0" rIns="0" bIns="0" rtlCol="0" anchor="ctr"/>
          <a:lstStyle/>
          <a:p>
            <a:pPr marL="0" indent="0" algn="ctr">
              <a:buNone/>
            </a:pPr>
            <a:r>
              <a:rPr lang="en-US" sz="2800" b="1" dirty="0">
                <a:solidFill>
                  <a:srgbClr val="00A896"/>
                </a:solidFill>
              </a:rPr>
              <a:t>+2.5%</a:t>
            </a:r>
            <a:endParaRPr lang="en-US" sz="2800" dirty="0"/>
          </a:p>
        </p:txBody>
      </p:sp>
      <p:sp>
        <p:nvSpPr>
          <p:cNvPr id="11" name="Text 9"/>
          <p:cNvSpPr/>
          <p:nvPr/>
        </p:nvSpPr>
        <p:spPr>
          <a:xfrm>
            <a:off x="2606040" y="1737360"/>
            <a:ext cx="1965960" cy="365760"/>
          </a:xfrm>
          <a:prstGeom prst="rect">
            <a:avLst/>
          </a:prstGeom>
          <a:noFill/>
          <a:ln/>
        </p:spPr>
        <p:txBody>
          <a:bodyPr wrap="square" lIns="0" tIns="0" rIns="0" bIns="0" rtlCol="0" anchor="ctr"/>
          <a:lstStyle/>
          <a:p>
            <a:pPr marL="0" indent="0" algn="ctr">
              <a:buNone/>
            </a:pPr>
            <a:r>
              <a:rPr lang="en-US" sz="1400" b="1" dirty="0">
                <a:solidFill>
                  <a:srgbClr val="1E3A5F"/>
                </a:solidFill>
              </a:rPr>
              <a:t>Écart</a:t>
            </a:r>
            <a:endParaRPr lang="en-US" sz="1400" dirty="0"/>
          </a:p>
        </p:txBody>
      </p:sp>
      <p:sp>
        <p:nvSpPr>
          <p:cNvPr id="13" name="Shape 11"/>
          <p:cNvSpPr/>
          <p:nvPr/>
        </p:nvSpPr>
        <p:spPr>
          <a:xfrm>
            <a:off x="4754880" y="1005840"/>
            <a:ext cx="1965960" cy="1645920"/>
          </a:xfrm>
          <a:prstGeom prst="rect">
            <a:avLst/>
          </a:prstGeom>
          <a:solidFill>
            <a:srgbClr val="FFFFFF"/>
          </a:solidFill>
          <a:ln w="12700">
            <a:solidFill>
              <a:srgbClr val="E2E8F0"/>
            </a:solidFill>
            <a:prstDash val="solid"/>
          </a:ln>
        </p:spPr>
        <p:txBody>
          <a:bodyPr/>
          <a:lstStyle/>
          <a:p>
            <a:endParaRPr lang="fr-FR"/>
          </a:p>
        </p:txBody>
      </p:sp>
      <p:sp>
        <p:nvSpPr>
          <p:cNvPr id="14" name="Text 12"/>
          <p:cNvSpPr/>
          <p:nvPr/>
        </p:nvSpPr>
        <p:spPr>
          <a:xfrm>
            <a:off x="4754880" y="1097280"/>
            <a:ext cx="1965960" cy="640080"/>
          </a:xfrm>
          <a:prstGeom prst="rect">
            <a:avLst/>
          </a:prstGeom>
          <a:noFill/>
          <a:ln/>
        </p:spPr>
        <p:txBody>
          <a:bodyPr wrap="square" lIns="0" tIns="0" rIns="0" bIns="0" rtlCol="0" anchor="ctr"/>
          <a:lstStyle/>
          <a:p>
            <a:pPr marL="0" indent="0" algn="ctr">
              <a:buNone/>
            </a:pPr>
            <a:r>
              <a:rPr lang="en-US" sz="2800" b="1" dirty="0">
                <a:solidFill>
                  <a:srgbClr val="00A896"/>
                </a:solidFill>
              </a:rPr>
              <a:t>8 364€</a:t>
            </a:r>
            <a:endParaRPr lang="en-US" sz="2800" dirty="0"/>
          </a:p>
        </p:txBody>
      </p:sp>
      <p:sp>
        <p:nvSpPr>
          <p:cNvPr id="15" name="Text 13"/>
          <p:cNvSpPr/>
          <p:nvPr/>
        </p:nvSpPr>
        <p:spPr>
          <a:xfrm>
            <a:off x="4754880" y="1737360"/>
            <a:ext cx="1965960" cy="365760"/>
          </a:xfrm>
          <a:prstGeom prst="rect">
            <a:avLst/>
          </a:prstGeom>
          <a:noFill/>
          <a:ln/>
        </p:spPr>
        <p:txBody>
          <a:bodyPr wrap="square" lIns="0" tIns="0" rIns="0" bIns="0" rtlCol="0" anchor="ctr"/>
          <a:lstStyle/>
          <a:p>
            <a:pPr marL="0" indent="0" algn="ctr">
              <a:buNone/>
            </a:pPr>
            <a:r>
              <a:rPr lang="en-US" sz="1400" b="1" dirty="0">
                <a:solidFill>
                  <a:srgbClr val="1E3A5F"/>
                </a:solidFill>
              </a:rPr>
              <a:t>Coût final</a:t>
            </a:r>
            <a:endParaRPr lang="en-US" sz="1400" dirty="0"/>
          </a:p>
        </p:txBody>
      </p:sp>
      <p:sp>
        <p:nvSpPr>
          <p:cNvPr id="16" name="Text 14"/>
          <p:cNvSpPr/>
          <p:nvPr/>
        </p:nvSpPr>
        <p:spPr>
          <a:xfrm>
            <a:off x="4754880" y="2103120"/>
            <a:ext cx="1965960" cy="365760"/>
          </a:xfrm>
          <a:prstGeom prst="rect">
            <a:avLst/>
          </a:prstGeom>
          <a:noFill/>
          <a:ln/>
        </p:spPr>
        <p:txBody>
          <a:bodyPr wrap="square" lIns="0" tIns="0" rIns="0" bIns="0" rtlCol="0" anchor="ctr"/>
          <a:lstStyle/>
          <a:p>
            <a:pPr marL="0" indent="0" algn="ctr">
              <a:buNone/>
            </a:pPr>
            <a:r>
              <a:rPr lang="en-US" sz="1100" dirty="0">
                <a:solidFill>
                  <a:srgbClr val="64748B"/>
                </a:solidFill>
              </a:rPr>
              <a:t>vs 8 160€ prévu</a:t>
            </a:r>
            <a:endParaRPr lang="en-US" sz="1100" dirty="0"/>
          </a:p>
        </p:txBody>
      </p:sp>
      <p:sp>
        <p:nvSpPr>
          <p:cNvPr id="17" name="Shape 15"/>
          <p:cNvSpPr/>
          <p:nvPr/>
        </p:nvSpPr>
        <p:spPr>
          <a:xfrm>
            <a:off x="6903720" y="1005840"/>
            <a:ext cx="1965960" cy="1645920"/>
          </a:xfrm>
          <a:prstGeom prst="rect">
            <a:avLst/>
          </a:prstGeom>
          <a:solidFill>
            <a:srgbClr val="FFFFFF"/>
          </a:solidFill>
          <a:ln w="12700">
            <a:solidFill>
              <a:srgbClr val="E2E8F0"/>
            </a:solidFill>
            <a:prstDash val="solid"/>
          </a:ln>
        </p:spPr>
        <p:txBody>
          <a:bodyPr/>
          <a:lstStyle/>
          <a:p>
            <a:endParaRPr lang="fr-FR"/>
          </a:p>
        </p:txBody>
      </p:sp>
      <p:sp>
        <p:nvSpPr>
          <p:cNvPr id="18" name="Text 16"/>
          <p:cNvSpPr/>
          <p:nvPr/>
        </p:nvSpPr>
        <p:spPr>
          <a:xfrm>
            <a:off x="6903720" y="1097280"/>
            <a:ext cx="1965960" cy="640080"/>
          </a:xfrm>
          <a:prstGeom prst="rect">
            <a:avLst/>
          </a:prstGeom>
          <a:noFill/>
          <a:ln/>
        </p:spPr>
        <p:txBody>
          <a:bodyPr wrap="square" lIns="0" tIns="0" rIns="0" bIns="0" rtlCol="0" anchor="ctr"/>
          <a:lstStyle/>
          <a:p>
            <a:pPr marL="0" indent="0" algn="ctr">
              <a:buNone/>
            </a:pPr>
            <a:r>
              <a:rPr lang="en-US" sz="2800" b="1" dirty="0">
                <a:solidFill>
                  <a:srgbClr val="00A896"/>
                </a:solidFill>
              </a:rPr>
              <a:t>100%</a:t>
            </a:r>
            <a:endParaRPr lang="en-US" sz="2800" dirty="0"/>
          </a:p>
        </p:txBody>
      </p:sp>
      <p:sp>
        <p:nvSpPr>
          <p:cNvPr id="19" name="Text 17"/>
          <p:cNvSpPr/>
          <p:nvPr/>
        </p:nvSpPr>
        <p:spPr>
          <a:xfrm>
            <a:off x="6903720" y="1737360"/>
            <a:ext cx="1965960" cy="365760"/>
          </a:xfrm>
          <a:prstGeom prst="rect">
            <a:avLst/>
          </a:prstGeom>
          <a:noFill/>
          <a:ln/>
        </p:spPr>
        <p:txBody>
          <a:bodyPr wrap="square" lIns="0" tIns="0" rIns="0" bIns="0" rtlCol="0" anchor="ctr"/>
          <a:lstStyle/>
          <a:p>
            <a:pPr marL="0" indent="0" algn="ctr">
              <a:buNone/>
            </a:pPr>
            <a:r>
              <a:rPr lang="en-US" sz="1400" b="1" dirty="0">
                <a:solidFill>
                  <a:srgbClr val="1E3A5F"/>
                </a:solidFill>
              </a:rPr>
              <a:t>Avancement</a:t>
            </a:r>
            <a:endParaRPr lang="en-US" sz="1400" dirty="0"/>
          </a:p>
        </p:txBody>
      </p:sp>
      <p:sp>
        <p:nvSpPr>
          <p:cNvPr id="20" name="Text 18"/>
          <p:cNvSpPr/>
          <p:nvPr/>
        </p:nvSpPr>
        <p:spPr>
          <a:xfrm>
            <a:off x="6903720" y="2103120"/>
            <a:ext cx="1965960" cy="365760"/>
          </a:xfrm>
          <a:prstGeom prst="rect">
            <a:avLst/>
          </a:prstGeom>
          <a:noFill/>
          <a:ln/>
        </p:spPr>
        <p:txBody>
          <a:bodyPr wrap="square" lIns="0" tIns="0" rIns="0" bIns="0" rtlCol="0" anchor="ctr"/>
          <a:lstStyle/>
          <a:p>
            <a:pPr marL="0" indent="0" algn="ctr">
              <a:buNone/>
            </a:pPr>
            <a:r>
              <a:rPr lang="en-US" sz="1100" dirty="0">
                <a:solidFill>
                  <a:srgbClr val="64748B"/>
                </a:solidFill>
              </a:rPr>
              <a:t>Projet livré</a:t>
            </a:r>
            <a:endParaRPr lang="en-US" sz="1100" dirty="0"/>
          </a:p>
        </p:txBody>
      </p:sp>
      <p:pic>
        <p:nvPicPr>
          <p:cNvPr id="23" name="Picture 2" descr="Polytech Tours - Polytech Tours, école d'ingénieurs">
            <a:extLst>
              <a:ext uri="{FF2B5EF4-FFF2-40B4-BE49-F238E27FC236}">
                <a16:creationId xmlns:a16="http://schemas.microsoft.com/office/drawing/2014/main" id="{B807596F-05A7-F3B9-FC5B-7D66ECCE34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pic>
        <p:nvPicPr>
          <p:cNvPr id="24" name="Image 23">
            <a:extLst>
              <a:ext uri="{FF2B5EF4-FFF2-40B4-BE49-F238E27FC236}">
                <a16:creationId xmlns:a16="http://schemas.microsoft.com/office/drawing/2014/main" id="{49E27A05-7968-BFD3-CC1E-3831B233B0D6}"/>
              </a:ext>
            </a:extLst>
          </p:cNvPr>
          <p:cNvPicPr>
            <a:picLocks noChangeAspect="1"/>
          </p:cNvPicPr>
          <p:nvPr/>
        </p:nvPicPr>
        <p:blipFill>
          <a:blip r:embed="rId4"/>
          <a:stretch>
            <a:fillRect/>
          </a:stretch>
        </p:blipFill>
        <p:spPr>
          <a:xfrm>
            <a:off x="6197446" y="2865839"/>
            <a:ext cx="2852118" cy="1614721"/>
          </a:xfrm>
          <a:prstGeom prst="rect">
            <a:avLst/>
          </a:prstGeom>
        </p:spPr>
      </p:pic>
      <p:pic>
        <p:nvPicPr>
          <p:cNvPr id="25" name="Image 24">
            <a:extLst>
              <a:ext uri="{FF2B5EF4-FFF2-40B4-BE49-F238E27FC236}">
                <a16:creationId xmlns:a16="http://schemas.microsoft.com/office/drawing/2014/main" id="{8C7744CF-C3B4-8B76-1647-33EA997A21F7}"/>
              </a:ext>
            </a:extLst>
          </p:cNvPr>
          <p:cNvPicPr>
            <a:picLocks noChangeAspect="1"/>
          </p:cNvPicPr>
          <p:nvPr/>
        </p:nvPicPr>
        <p:blipFill>
          <a:blip r:embed="rId5"/>
          <a:stretch>
            <a:fillRect/>
          </a:stretch>
        </p:blipFill>
        <p:spPr>
          <a:xfrm>
            <a:off x="91903" y="2865839"/>
            <a:ext cx="2811948" cy="1602920"/>
          </a:xfrm>
          <a:prstGeom prst="rect">
            <a:avLst/>
          </a:prstGeom>
        </p:spPr>
      </p:pic>
      <p:pic>
        <p:nvPicPr>
          <p:cNvPr id="26" name="Image 25">
            <a:extLst>
              <a:ext uri="{FF2B5EF4-FFF2-40B4-BE49-F238E27FC236}">
                <a16:creationId xmlns:a16="http://schemas.microsoft.com/office/drawing/2014/main" id="{D5337C76-81EA-A70C-53C2-EADA92230B69}"/>
              </a:ext>
            </a:extLst>
          </p:cNvPr>
          <p:cNvPicPr>
            <a:picLocks noChangeAspect="1"/>
          </p:cNvPicPr>
          <p:nvPr/>
        </p:nvPicPr>
        <p:blipFill>
          <a:blip r:embed="rId6"/>
          <a:stretch>
            <a:fillRect/>
          </a:stretch>
        </p:blipFill>
        <p:spPr>
          <a:xfrm>
            <a:off x="3124589" y="2877640"/>
            <a:ext cx="2852118" cy="16029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1E3A5F"/>
        </a:solidFill>
        <a:effectLst/>
      </p:bgPr>
    </p:bg>
    <p:spTree>
      <p:nvGrpSpPr>
        <p:cNvPr id="1" name=""/>
        <p:cNvGrpSpPr/>
        <p:nvPr/>
      </p:nvGrpSpPr>
      <p:grpSpPr>
        <a:xfrm>
          <a:off x="0" y="0"/>
          <a:ext cx="0" cy="0"/>
          <a:chOff x="0" y="0"/>
          <a:chExt cx="0" cy="0"/>
        </a:xfrm>
      </p:grpSpPr>
      <p:sp>
        <p:nvSpPr>
          <p:cNvPr id="2" name="Text 0"/>
          <p:cNvSpPr/>
          <p:nvPr/>
        </p:nvSpPr>
        <p:spPr>
          <a:xfrm>
            <a:off x="457200" y="1828800"/>
            <a:ext cx="8229600" cy="1097280"/>
          </a:xfrm>
          <a:prstGeom prst="rect">
            <a:avLst/>
          </a:prstGeom>
          <a:noFill/>
          <a:ln/>
        </p:spPr>
        <p:txBody>
          <a:bodyPr wrap="square" lIns="0" tIns="0" rIns="0" bIns="0" rtlCol="0" anchor="ctr"/>
          <a:lstStyle/>
          <a:p>
            <a:pPr marL="0" indent="0">
              <a:buNone/>
            </a:pPr>
            <a:r>
              <a:rPr lang="en-US" sz="4000" b="1" dirty="0">
                <a:solidFill>
                  <a:srgbClr val="FFFFFF"/>
                </a:solidFill>
              </a:rPr>
              <a:t>01</a:t>
            </a:r>
            <a:endParaRPr lang="en-US" sz="4000" dirty="0"/>
          </a:p>
        </p:txBody>
      </p:sp>
      <p:sp>
        <p:nvSpPr>
          <p:cNvPr id="3" name="Text 1"/>
          <p:cNvSpPr/>
          <p:nvPr/>
        </p:nvSpPr>
        <p:spPr>
          <a:xfrm>
            <a:off x="457200" y="2926080"/>
            <a:ext cx="8229600" cy="548640"/>
          </a:xfrm>
          <a:prstGeom prst="rect">
            <a:avLst/>
          </a:prstGeom>
          <a:noFill/>
          <a:ln/>
        </p:spPr>
        <p:txBody>
          <a:bodyPr wrap="square" lIns="0" tIns="0" rIns="0" bIns="0" rtlCol="0" anchor="ctr"/>
          <a:lstStyle/>
          <a:p>
            <a:pPr marL="0" indent="0">
              <a:buNone/>
            </a:pPr>
            <a:r>
              <a:rPr lang="en-US" sz="2000" dirty="0" err="1">
                <a:solidFill>
                  <a:srgbClr val="00A896"/>
                </a:solidFill>
              </a:rPr>
              <a:t>Contexte</a:t>
            </a:r>
            <a:r>
              <a:rPr lang="en-US" sz="2000" dirty="0">
                <a:solidFill>
                  <a:srgbClr val="00A896"/>
                </a:solidFill>
              </a:rPr>
              <a:t> &amp; Équipe </a:t>
            </a:r>
            <a:endParaRPr lang="en-US" sz="20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3/30</a:t>
            </a:r>
            <a:endParaRPr lang="en-US" sz="1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25">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Axes </a:t>
            </a:r>
            <a:r>
              <a:rPr lang="en-US" sz="2800" b="1" dirty="0" err="1">
                <a:solidFill>
                  <a:srgbClr val="1E3A5F"/>
                </a:solidFill>
              </a:rPr>
              <a:t>d’améliorations</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marL="0" indent="0" algn="r">
              <a:buNone/>
            </a:pPr>
            <a:r>
              <a:rPr lang="en-US" sz="1200" dirty="0">
                <a:solidFill>
                  <a:srgbClr val="64748B"/>
                </a:solidFill>
              </a:rPr>
              <a:t>30/30</a:t>
            </a:r>
            <a:endParaRPr lang="en-US" sz="1200" dirty="0"/>
          </a:p>
        </p:txBody>
      </p:sp>
      <p:graphicFrame>
        <p:nvGraphicFramePr>
          <p:cNvPr id="26" name="Table 0"/>
          <p:cNvGraphicFramePr>
            <a:graphicFrameLocks noGrp="1"/>
          </p:cNvGraphicFramePr>
          <p:nvPr>
            <p:extLst>
              <p:ext uri="{D42A27DB-BD31-4B8C-83A1-F6EECF244321}">
                <p14:modId xmlns:p14="http://schemas.microsoft.com/office/powerpoint/2010/main" val="1036235533"/>
              </p:ext>
            </p:extLst>
          </p:nvPr>
        </p:nvGraphicFramePr>
        <p:xfrm>
          <a:off x="828304" y="1565910"/>
          <a:ext cx="7487392" cy="2011680"/>
        </p:xfrm>
        <a:graphic>
          <a:graphicData uri="http://schemas.openxmlformats.org/drawingml/2006/table">
            <a:tbl>
              <a:tblPr/>
              <a:tblGrid>
                <a:gridCol w="2495797">
                  <a:extLst>
                    <a:ext uri="{9D8B030D-6E8A-4147-A177-3AD203B41FA5}">
                      <a16:colId xmlns:a16="http://schemas.microsoft.com/office/drawing/2014/main" val="20000"/>
                    </a:ext>
                  </a:extLst>
                </a:gridCol>
                <a:gridCol w="4991595">
                  <a:extLst>
                    <a:ext uri="{9D8B030D-6E8A-4147-A177-3AD203B41FA5}">
                      <a16:colId xmlns:a16="http://schemas.microsoft.com/office/drawing/2014/main" val="20002"/>
                    </a:ext>
                  </a:extLst>
                </a:gridCol>
              </a:tblGrid>
              <a:tr h="502920">
                <a:tc>
                  <a:txBody>
                    <a:bodyPr/>
                    <a:lstStyle/>
                    <a:p>
                      <a:pPr marL="0" indent="0">
                        <a:buNone/>
                      </a:pPr>
                      <a:r>
                        <a:rPr lang="en-US" sz="1200" b="1" dirty="0">
                          <a:solidFill>
                            <a:srgbClr val="FFFFFF"/>
                          </a:solidFill>
                        </a:rPr>
                        <a:t>Tâche</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tc>
                  <a:txBody>
                    <a:bodyPr/>
                    <a:lstStyle/>
                    <a:p>
                      <a:pPr marL="0" indent="0">
                        <a:buNone/>
                      </a:pPr>
                      <a:r>
                        <a:rPr lang="en-US" sz="1200" b="1" dirty="0">
                          <a:solidFill>
                            <a:srgbClr val="FFFFFF"/>
                          </a:solidFill>
                        </a:rPr>
                        <a:t>Description</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extLst>
                  <a:ext uri="{0D108BD9-81ED-4DB2-BD59-A6C34878D82A}">
                    <a16:rowId xmlns:a16="http://schemas.microsoft.com/office/drawing/2014/main" val="10000"/>
                  </a:ext>
                </a:extLst>
              </a:tr>
              <a:tr h="502920">
                <a:tc>
                  <a:txBody>
                    <a:bodyPr/>
                    <a:lstStyle/>
                    <a:p>
                      <a:pPr marL="0" indent="0">
                        <a:buNone/>
                      </a:pPr>
                      <a:r>
                        <a:rPr lang="en-US" sz="1200" dirty="0">
                          <a:solidFill>
                            <a:srgbClr val="000000"/>
                          </a:solidFill>
                        </a:rPr>
                        <a:t>Bug pièces bleues</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buNone/>
                      </a:pPr>
                      <a:r>
                        <a:rPr lang="en-US" sz="1200" dirty="0">
                          <a:solidFill>
                            <a:srgbClr val="000000"/>
                          </a:solidFill>
                        </a:rPr>
                        <a:t>Corriger gestion événementielle pièces consécutives</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1"/>
                  </a:ext>
                </a:extLst>
              </a:tr>
              <a:tr h="502920">
                <a:tc>
                  <a:txBody>
                    <a:bodyPr/>
                    <a:lstStyle/>
                    <a:p>
                      <a:pPr marL="0" indent="0">
                        <a:buNone/>
                      </a:pPr>
                      <a:r>
                        <a:rPr lang="en-US" sz="1200" dirty="0">
                          <a:solidFill>
                            <a:srgbClr val="000000"/>
                          </a:solidFill>
                        </a:rPr>
                        <a:t>Finaliser EAE</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buNone/>
                      </a:pPr>
                      <a:r>
                        <a:rPr lang="en-US" sz="1200" dirty="0">
                          <a:solidFill>
                            <a:srgbClr val="000000"/>
                          </a:solidFill>
                        </a:rPr>
                        <a:t>Fonctionnement 100% automatique</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502920">
                <a:tc>
                  <a:txBody>
                    <a:bodyPr/>
                    <a:lstStyle/>
                    <a:p>
                      <a:pPr marL="0" indent="0">
                        <a:buNone/>
                      </a:pPr>
                      <a:r>
                        <a:rPr lang="en-US" sz="1200" dirty="0">
                          <a:solidFill>
                            <a:srgbClr val="000000"/>
                          </a:solidFill>
                        </a:rPr>
                        <a:t>Documentation</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buNone/>
                      </a:pPr>
                      <a:r>
                        <a:rPr lang="en-US" sz="1200" dirty="0">
                          <a:solidFill>
                            <a:srgbClr val="000000"/>
                          </a:solidFill>
                        </a:rPr>
                        <a:t>Compléter guide avec solutions</a:t>
                      </a:r>
                      <a:endParaRPr lang="en-US" sz="12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3"/>
                  </a:ext>
                </a:extLst>
              </a:tr>
            </a:tbl>
          </a:graphicData>
        </a:graphic>
      </p:graphicFrame>
      <p:pic>
        <p:nvPicPr>
          <p:cNvPr id="5" name="Picture 2" descr="Polytech Tours - Polytech Tours, école d'ingénieurs">
            <a:extLst>
              <a:ext uri="{FF2B5EF4-FFF2-40B4-BE49-F238E27FC236}">
                <a16:creationId xmlns:a16="http://schemas.microsoft.com/office/drawing/2014/main" id="{52529A4C-5A24-674F-DE94-B6EB0240A3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26">
    <p:bg>
      <p:bgPr>
        <a:solidFill>
          <a:srgbClr val="1A1A2E"/>
        </a:solidFill>
        <a:effectLst/>
      </p:bgPr>
    </p:bg>
    <p:spTree>
      <p:nvGrpSpPr>
        <p:cNvPr id="1" name=""/>
        <p:cNvGrpSpPr/>
        <p:nvPr/>
      </p:nvGrpSpPr>
      <p:grpSpPr>
        <a:xfrm>
          <a:off x="0" y="0"/>
          <a:ext cx="0" cy="0"/>
          <a:chOff x="0" y="0"/>
          <a:chExt cx="0" cy="0"/>
        </a:xfrm>
      </p:grpSpPr>
      <p:sp>
        <p:nvSpPr>
          <p:cNvPr id="2" name="Text 0"/>
          <p:cNvSpPr/>
          <p:nvPr/>
        </p:nvSpPr>
        <p:spPr>
          <a:xfrm>
            <a:off x="457200" y="457200"/>
            <a:ext cx="8229600" cy="640080"/>
          </a:xfrm>
          <a:prstGeom prst="rect">
            <a:avLst/>
          </a:prstGeom>
          <a:noFill/>
          <a:ln/>
        </p:spPr>
        <p:txBody>
          <a:bodyPr wrap="square" lIns="0" tIns="0" rIns="0" bIns="0" rtlCol="0" anchor="ctr"/>
          <a:lstStyle/>
          <a:p>
            <a:pPr marL="0" indent="0" algn="ctr">
              <a:buNone/>
            </a:pPr>
            <a:r>
              <a:rPr lang="en-US" sz="3600" b="1" dirty="0">
                <a:solidFill>
                  <a:srgbClr val="FFFFFF"/>
                </a:solidFill>
              </a:rPr>
              <a:t>Conclusion</a:t>
            </a:r>
            <a:endParaRPr lang="en-US" sz="3600" dirty="0"/>
          </a:p>
        </p:txBody>
      </p:sp>
      <p:sp>
        <p:nvSpPr>
          <p:cNvPr id="3" name="Shape 1"/>
          <p:cNvSpPr/>
          <p:nvPr/>
        </p:nvSpPr>
        <p:spPr>
          <a:xfrm>
            <a:off x="3657600" y="1097280"/>
            <a:ext cx="1828800" cy="45720"/>
          </a:xfrm>
          <a:prstGeom prst="rect">
            <a:avLst/>
          </a:prstGeom>
          <a:solidFill>
            <a:srgbClr val="00A896"/>
          </a:solidFill>
          <a:ln/>
        </p:spPr>
        <p:txBody>
          <a:bodyPr/>
          <a:lstStyle/>
          <a:p>
            <a:endParaRPr lang="fr-FR"/>
          </a:p>
        </p:txBody>
      </p:sp>
      <p:sp>
        <p:nvSpPr>
          <p:cNvPr id="4" name="Text 2"/>
          <p:cNvSpPr/>
          <p:nvPr/>
        </p:nvSpPr>
        <p:spPr>
          <a:xfrm>
            <a:off x="457200" y="2114550"/>
            <a:ext cx="8229600" cy="914400"/>
          </a:xfrm>
          <a:prstGeom prst="rect">
            <a:avLst/>
          </a:prstGeom>
          <a:noFill/>
          <a:ln/>
        </p:spPr>
        <p:txBody>
          <a:bodyPr wrap="square" lIns="0" tIns="0" rIns="0" bIns="0" rtlCol="0" anchor="ctr"/>
          <a:lstStyle/>
          <a:p>
            <a:pPr marL="0" indent="0" algn="ctr">
              <a:buNone/>
            </a:pPr>
            <a:r>
              <a:rPr lang="en-US" sz="2000" dirty="0">
                <a:solidFill>
                  <a:schemeClr val="bg1"/>
                </a:solidFill>
              </a:rPr>
              <a:t>IEC 61131-3 </a:t>
            </a:r>
            <a:r>
              <a:rPr lang="en-US" sz="2000" dirty="0" err="1">
                <a:solidFill>
                  <a:schemeClr val="bg1"/>
                </a:solidFill>
              </a:rPr>
              <a:t>devance</a:t>
            </a:r>
            <a:r>
              <a:rPr lang="en-US" sz="2000" dirty="0">
                <a:solidFill>
                  <a:schemeClr val="bg1"/>
                </a:solidFill>
              </a:rPr>
              <a:t> de peu (86-83), </a:t>
            </a:r>
            <a:r>
              <a:rPr lang="en-US" sz="2000" dirty="0" err="1">
                <a:solidFill>
                  <a:schemeClr val="bg1"/>
                </a:solidFill>
              </a:rPr>
              <a:t>mais</a:t>
            </a:r>
            <a:r>
              <a:rPr lang="en-US" sz="2000" dirty="0">
                <a:solidFill>
                  <a:schemeClr val="bg1"/>
                </a:solidFill>
              </a:rPr>
              <a:t> </a:t>
            </a:r>
            <a:r>
              <a:rPr lang="en-US" sz="2000" dirty="0" err="1">
                <a:solidFill>
                  <a:schemeClr val="bg1"/>
                </a:solidFill>
              </a:rPr>
              <a:t>l'IEC</a:t>
            </a:r>
            <a:r>
              <a:rPr lang="en-US" sz="2000" dirty="0">
                <a:solidFill>
                  <a:schemeClr val="bg1"/>
                </a:solidFill>
              </a:rPr>
              <a:t> 61499 </a:t>
            </a:r>
            <a:r>
              <a:rPr lang="en-US" sz="2000" dirty="0" err="1">
                <a:solidFill>
                  <a:schemeClr val="bg1"/>
                </a:solidFill>
              </a:rPr>
              <a:t>prépare</a:t>
            </a:r>
            <a:r>
              <a:rPr lang="en-US" sz="2000" dirty="0">
                <a:solidFill>
                  <a:schemeClr val="bg1"/>
                </a:solidFill>
              </a:rPr>
              <a:t> </a:t>
            </a:r>
            <a:r>
              <a:rPr lang="en-US" sz="2000" dirty="0" err="1">
                <a:solidFill>
                  <a:schemeClr val="bg1"/>
                </a:solidFill>
              </a:rPr>
              <a:t>l'Industrie</a:t>
            </a:r>
            <a:r>
              <a:rPr lang="en-US" sz="2000" dirty="0">
                <a:solidFill>
                  <a:schemeClr val="bg1"/>
                </a:solidFill>
              </a:rPr>
              <a:t> 4.0</a:t>
            </a:r>
          </a:p>
        </p:txBody>
      </p:sp>
      <p:pic>
        <p:nvPicPr>
          <p:cNvPr id="8" name="Picture 2" descr="Polytech Tours - Polytech Tours, école d'ingénieurs">
            <a:extLst>
              <a:ext uri="{FF2B5EF4-FFF2-40B4-BE49-F238E27FC236}">
                <a16:creationId xmlns:a16="http://schemas.microsoft.com/office/drawing/2014/main" id="{249C43E1-F778-E0B7-45DF-C8555AB829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27">
    <p:bg>
      <p:bgPr>
        <a:solidFill>
          <a:srgbClr val="1E3A5F"/>
        </a:solidFill>
        <a:effectLst/>
      </p:bgPr>
    </p:bg>
    <p:spTree>
      <p:nvGrpSpPr>
        <p:cNvPr id="1" name=""/>
        <p:cNvGrpSpPr/>
        <p:nvPr/>
      </p:nvGrpSpPr>
      <p:grpSpPr>
        <a:xfrm>
          <a:off x="0" y="0"/>
          <a:ext cx="0" cy="0"/>
          <a:chOff x="0" y="0"/>
          <a:chExt cx="0" cy="0"/>
        </a:xfrm>
      </p:grpSpPr>
      <p:sp>
        <p:nvSpPr>
          <p:cNvPr id="2" name="Text 0"/>
          <p:cNvSpPr/>
          <p:nvPr/>
        </p:nvSpPr>
        <p:spPr>
          <a:xfrm>
            <a:off x="457200" y="1645920"/>
            <a:ext cx="8229600" cy="914400"/>
          </a:xfrm>
          <a:prstGeom prst="rect">
            <a:avLst/>
          </a:prstGeom>
          <a:noFill/>
          <a:ln/>
        </p:spPr>
        <p:txBody>
          <a:bodyPr wrap="square" lIns="0" tIns="0" rIns="0" bIns="0" rtlCol="0" anchor="ctr"/>
          <a:lstStyle/>
          <a:p>
            <a:pPr marL="0" indent="0" algn="ctr">
              <a:buNone/>
            </a:pPr>
            <a:r>
              <a:rPr lang="en-US" sz="4000" b="1" dirty="0">
                <a:solidFill>
                  <a:srgbClr val="FFFFFF"/>
                </a:solidFill>
              </a:rPr>
              <a:t>Merci de votre attention</a:t>
            </a:r>
            <a:endParaRPr lang="en-US" sz="4000" dirty="0"/>
          </a:p>
        </p:txBody>
      </p:sp>
      <p:sp>
        <p:nvSpPr>
          <p:cNvPr id="3" name="Shape 1"/>
          <p:cNvSpPr/>
          <p:nvPr/>
        </p:nvSpPr>
        <p:spPr>
          <a:xfrm>
            <a:off x="3200400" y="2651760"/>
            <a:ext cx="2743200" cy="45720"/>
          </a:xfrm>
          <a:prstGeom prst="rect">
            <a:avLst/>
          </a:prstGeom>
          <a:solidFill>
            <a:srgbClr val="00A896"/>
          </a:solidFill>
          <a:ln/>
        </p:spPr>
        <p:txBody>
          <a:bodyPr/>
          <a:lstStyle/>
          <a:p>
            <a:endParaRPr lang="fr-FR"/>
          </a:p>
        </p:txBody>
      </p:sp>
      <p:sp>
        <p:nvSpPr>
          <p:cNvPr id="4" name="Text 2"/>
          <p:cNvSpPr/>
          <p:nvPr/>
        </p:nvSpPr>
        <p:spPr>
          <a:xfrm>
            <a:off x="457200" y="2926080"/>
            <a:ext cx="8229600" cy="731520"/>
          </a:xfrm>
          <a:prstGeom prst="rect">
            <a:avLst/>
          </a:prstGeom>
          <a:noFill/>
          <a:ln/>
        </p:spPr>
        <p:txBody>
          <a:bodyPr wrap="square" lIns="0" tIns="0" rIns="0" bIns="0" rtlCol="0" anchor="ctr"/>
          <a:lstStyle/>
          <a:p>
            <a:pPr marL="0" indent="0" algn="ctr">
              <a:buNone/>
            </a:pPr>
            <a:r>
              <a:rPr lang="en-US" sz="2800" dirty="0">
                <a:solidFill>
                  <a:srgbClr val="00A896"/>
                </a:solidFill>
              </a:rPr>
              <a:t>Questions ?</a:t>
            </a:r>
            <a:endParaRPr lang="en-US" sz="2800" dirty="0"/>
          </a:p>
        </p:txBody>
      </p:sp>
      <p:sp>
        <p:nvSpPr>
          <p:cNvPr id="5" name="Text 3"/>
          <p:cNvSpPr/>
          <p:nvPr/>
        </p:nvSpPr>
        <p:spPr>
          <a:xfrm>
            <a:off x="457200" y="4114800"/>
            <a:ext cx="8229600" cy="731520"/>
          </a:xfrm>
          <a:prstGeom prst="rect">
            <a:avLst/>
          </a:prstGeom>
          <a:noFill/>
          <a:ln/>
        </p:spPr>
        <p:txBody>
          <a:bodyPr wrap="square" lIns="0" tIns="0" rIns="0" bIns="0" rtlCol="0" anchor="ctr"/>
          <a:lstStyle/>
          <a:p>
            <a:pPr marL="0" indent="0" algn="ctr">
              <a:buNone/>
            </a:pPr>
            <a:r>
              <a:rPr lang="en-US" sz="1400" dirty="0">
                <a:solidFill>
                  <a:srgbClr val="FFFFFF"/>
                </a:solidFill>
              </a:rPr>
              <a:t>Damien LORIGEON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Contexte du projet</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4/30</a:t>
            </a:r>
            <a:endParaRPr lang="en-US" sz="1200" dirty="0"/>
          </a:p>
        </p:txBody>
      </p:sp>
      <p:sp>
        <p:nvSpPr>
          <p:cNvPr id="5" name="Text 3"/>
          <p:cNvSpPr/>
          <p:nvPr/>
        </p:nvSpPr>
        <p:spPr>
          <a:xfrm>
            <a:off x="289107" y="1530507"/>
            <a:ext cx="2715350" cy="1650180"/>
          </a:xfrm>
          <a:prstGeom prst="rect">
            <a:avLst/>
          </a:prstGeom>
          <a:noFill/>
          <a:ln/>
        </p:spPr>
        <p:txBody>
          <a:bodyPr wrap="square" lIns="0" tIns="0" rIns="0" bIns="0" rtlCol="0" anchor="t"/>
          <a:lstStyle/>
          <a:p>
            <a:pPr marL="0" indent="0">
              <a:buNone/>
            </a:pPr>
            <a:r>
              <a:rPr lang="en-US" sz="1200" b="1" dirty="0">
                <a:solidFill>
                  <a:srgbClr val="1E3A5F"/>
                </a:solidFill>
              </a:rPr>
              <a:t>Cadre académique
</a:t>
            </a:r>
            <a:r>
              <a:rPr lang="en-US" sz="1100" dirty="0">
                <a:solidFill>
                  <a:srgbClr val="64748B"/>
                </a:solidFill>
              </a:rPr>
              <a:t>PRI 5ème année Polytech Tours - Formation ISIE
</a:t>
            </a:r>
            <a:r>
              <a:rPr lang="en-US" sz="1200" b="1" dirty="0">
                <a:solidFill>
                  <a:srgbClr val="1E3A5F"/>
                </a:solidFill>
              </a:rPr>
              <a:t>Contexte industriel
</a:t>
            </a:r>
            <a:r>
              <a:rPr lang="en-US" sz="1100" dirty="0">
                <a:solidFill>
                  <a:srgbClr val="64748B"/>
                </a:solidFill>
              </a:rPr>
              <a:t>Industrie 4.0 : évolution des méthodes de programmation
</a:t>
            </a:r>
            <a:r>
              <a:rPr lang="en-US" sz="1200" b="1" dirty="0">
                <a:solidFill>
                  <a:srgbClr val="1E3A5F"/>
                </a:solidFill>
              </a:rPr>
              <a:t>Enjeu technologique
</a:t>
            </a:r>
            <a:r>
              <a:rPr lang="en-US" sz="1100" dirty="0">
                <a:solidFill>
                  <a:srgbClr val="64748B"/>
                </a:solidFill>
              </a:rPr>
              <a:t>IEC 61131-3 (30+ ans) vs IEC 61499 (événementiel)</a:t>
            </a:r>
            <a:endParaRPr lang="en-US" sz="1200" dirty="0"/>
          </a:p>
        </p:txBody>
      </p:sp>
      <p:pic>
        <p:nvPicPr>
          <p:cNvPr id="10" name="Picture 2" descr="Polytech Tours - Polytech Tours, école d'ingénieurs">
            <a:extLst>
              <a:ext uri="{FF2B5EF4-FFF2-40B4-BE49-F238E27FC236}">
                <a16:creationId xmlns:a16="http://schemas.microsoft.com/office/drawing/2014/main" id="{6F1B2B47-A49B-8DFC-3B0D-743EA1D195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pic>
        <p:nvPicPr>
          <p:cNvPr id="11" name="Image 10" descr="Une image contenant capture d’écran, sol&#10;&#10;Le contenu généré par l’IA peut être incorrect.">
            <a:extLst>
              <a:ext uri="{FF2B5EF4-FFF2-40B4-BE49-F238E27FC236}">
                <a16:creationId xmlns:a16="http://schemas.microsoft.com/office/drawing/2014/main" id="{F42330C9-1E02-BD07-C25A-D19FB780699D}"/>
              </a:ext>
            </a:extLst>
          </p:cNvPr>
          <p:cNvPicPr>
            <a:picLocks noChangeAspect="1"/>
          </p:cNvPicPr>
          <p:nvPr/>
        </p:nvPicPr>
        <p:blipFill>
          <a:blip r:embed="rId4"/>
          <a:stretch>
            <a:fillRect/>
          </a:stretch>
        </p:blipFill>
        <p:spPr>
          <a:xfrm>
            <a:off x="3399515" y="1167247"/>
            <a:ext cx="5455378" cy="25926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a:solidFill>
                  <a:srgbClr val="1E3A5F"/>
                </a:solidFill>
              </a:rPr>
              <a:t>Équipe du projet</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5/30</a:t>
            </a:r>
            <a:endParaRPr lang="en-US" sz="1200" dirty="0"/>
          </a:p>
        </p:txBody>
      </p:sp>
      <p:graphicFrame>
        <p:nvGraphicFramePr>
          <p:cNvPr id="6" name="Table 0"/>
          <p:cNvGraphicFramePr>
            <a:graphicFrameLocks noGrp="1"/>
          </p:cNvGraphicFramePr>
          <p:nvPr>
            <p:extLst>
              <p:ext uri="{D42A27DB-BD31-4B8C-83A1-F6EECF244321}">
                <p14:modId xmlns:p14="http://schemas.microsoft.com/office/powerpoint/2010/main" val="1579011935"/>
              </p:ext>
            </p:extLst>
          </p:nvPr>
        </p:nvGraphicFramePr>
        <p:xfrm>
          <a:off x="457200" y="1097280"/>
          <a:ext cx="8229600" cy="3200400"/>
        </p:xfrm>
        <a:graphic>
          <a:graphicData uri="http://schemas.openxmlformats.org/drawingml/2006/table">
            <a:tbl>
              <a:tblPr/>
              <a:tblGrid>
                <a:gridCol w="2286000">
                  <a:extLst>
                    <a:ext uri="{9D8B030D-6E8A-4147-A177-3AD203B41FA5}">
                      <a16:colId xmlns:a16="http://schemas.microsoft.com/office/drawing/2014/main" val="20000"/>
                    </a:ext>
                  </a:extLst>
                </a:gridCol>
                <a:gridCol w="3200400">
                  <a:extLst>
                    <a:ext uri="{9D8B030D-6E8A-4147-A177-3AD203B41FA5}">
                      <a16:colId xmlns:a16="http://schemas.microsoft.com/office/drawing/2014/main" val="20001"/>
                    </a:ext>
                  </a:extLst>
                </a:gridCol>
                <a:gridCol w="2743200">
                  <a:extLst>
                    <a:ext uri="{9D8B030D-6E8A-4147-A177-3AD203B41FA5}">
                      <a16:colId xmlns:a16="http://schemas.microsoft.com/office/drawing/2014/main" val="20002"/>
                    </a:ext>
                  </a:extLst>
                </a:gridCol>
              </a:tblGrid>
              <a:tr h="533400">
                <a:tc>
                  <a:txBody>
                    <a:bodyPr/>
                    <a:lstStyle/>
                    <a:p>
                      <a:pPr marL="0" indent="0">
                        <a:buNone/>
                      </a:pPr>
                      <a:r>
                        <a:rPr lang="en-US" sz="1300" b="1" dirty="0">
                          <a:solidFill>
                            <a:srgbClr val="FFFFFF"/>
                          </a:solidFill>
                        </a:rPr>
                        <a:t>Rôle</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tc>
                  <a:txBody>
                    <a:bodyPr/>
                    <a:lstStyle/>
                    <a:p>
                      <a:pPr marL="0" indent="0">
                        <a:buNone/>
                      </a:pPr>
                      <a:r>
                        <a:rPr lang="en-US" sz="1300" b="1" dirty="0">
                          <a:solidFill>
                            <a:srgbClr val="FFFFFF"/>
                          </a:solidFill>
                        </a:rPr>
                        <a:t>Nom</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tc>
                  <a:txBody>
                    <a:bodyPr/>
                    <a:lstStyle/>
                    <a:p>
                      <a:pPr marL="0" indent="0">
                        <a:buNone/>
                      </a:pPr>
                      <a:r>
                        <a:rPr lang="en-US" sz="1300" b="1" dirty="0">
                          <a:solidFill>
                            <a:srgbClr val="FFFFFF"/>
                          </a:solidFill>
                        </a:rPr>
                        <a:t>Organisation</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3A5F"/>
                    </a:solidFill>
                  </a:tcPr>
                </a:tc>
                <a:extLst>
                  <a:ext uri="{0D108BD9-81ED-4DB2-BD59-A6C34878D82A}">
                    <a16:rowId xmlns:a16="http://schemas.microsoft.com/office/drawing/2014/main" val="10000"/>
                  </a:ext>
                </a:extLst>
              </a:tr>
              <a:tr h="533400">
                <a:tc>
                  <a:txBody>
                    <a:bodyPr/>
                    <a:lstStyle/>
                    <a:p>
                      <a:pPr marL="0" indent="0">
                        <a:buNone/>
                      </a:pPr>
                      <a:r>
                        <a:rPr lang="en-US" sz="1300" b="1" dirty="0">
                          <a:solidFill>
                            <a:srgbClr val="FFFFFF"/>
                          </a:solidFill>
                        </a:rPr>
                        <a:t>Chef de projet</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00A896"/>
                    </a:solidFill>
                  </a:tcPr>
                </a:tc>
                <a:tc>
                  <a:txBody>
                    <a:bodyPr/>
                    <a:lstStyle/>
                    <a:p>
                      <a:pPr marL="0" indent="0">
                        <a:buNone/>
                      </a:pPr>
                      <a:r>
                        <a:rPr lang="en-US" sz="1300" dirty="0">
                          <a:solidFill>
                            <a:srgbClr val="000000"/>
                          </a:solidFill>
                        </a:rPr>
                        <a:t>Damien LORIGEON</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buNone/>
                      </a:pPr>
                      <a:r>
                        <a:rPr lang="en-US" sz="1300" dirty="0">
                          <a:solidFill>
                            <a:srgbClr val="000000"/>
                          </a:solidFill>
                        </a:rPr>
                        <a:t>Polytech Tours</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533400">
                <a:tc>
                  <a:txBody>
                    <a:bodyPr/>
                    <a:lstStyle/>
                    <a:p>
                      <a:pPr marL="0" indent="0">
                        <a:buNone/>
                      </a:pPr>
                      <a:r>
                        <a:rPr lang="en-US" sz="1300" dirty="0">
                          <a:solidFill>
                            <a:srgbClr val="000000"/>
                          </a:solidFill>
                        </a:rPr>
                        <a:t>Client / Encadrant</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buNone/>
                      </a:pPr>
                      <a:r>
                        <a:rPr lang="en-US" sz="1300" dirty="0">
                          <a:solidFill>
                            <a:srgbClr val="000000"/>
                          </a:solidFill>
                        </a:rPr>
                        <a:t>Jean-Paul CHEMLA</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buNone/>
                      </a:pPr>
                      <a:r>
                        <a:rPr lang="en-US" sz="1300" dirty="0">
                          <a:solidFill>
                            <a:srgbClr val="000000"/>
                          </a:solidFill>
                        </a:rPr>
                        <a:t>Polytech Tours</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2"/>
                  </a:ext>
                </a:extLst>
              </a:tr>
              <a:tr h="533400">
                <a:tc>
                  <a:txBody>
                    <a:bodyPr/>
                    <a:lstStyle/>
                    <a:p>
                      <a:pPr marL="0" indent="0">
                        <a:buNone/>
                      </a:pPr>
                      <a:r>
                        <a:rPr lang="en-US" sz="1300" dirty="0">
                          <a:solidFill>
                            <a:srgbClr val="000000"/>
                          </a:solidFill>
                        </a:rPr>
                        <a:t>Expert IEC61499</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buNone/>
                      </a:pPr>
                      <a:r>
                        <a:rPr lang="en-US" sz="1300" dirty="0">
                          <a:solidFill>
                            <a:srgbClr val="000000"/>
                          </a:solidFill>
                        </a:rPr>
                        <a:t>Stéphane LECASSE</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buNone/>
                      </a:pPr>
                      <a:r>
                        <a:rPr lang="en-US" sz="1300" dirty="0">
                          <a:solidFill>
                            <a:srgbClr val="000000"/>
                          </a:solidFill>
                        </a:rPr>
                        <a:t>Univ. Reims</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533400">
                <a:tc>
                  <a:txBody>
                    <a:bodyPr/>
                    <a:lstStyle/>
                    <a:p>
                      <a:pPr marL="0" indent="0">
                        <a:buNone/>
                      </a:pPr>
                      <a:r>
                        <a:rPr lang="en-US" sz="1300" dirty="0">
                          <a:solidFill>
                            <a:srgbClr val="000000"/>
                          </a:solidFill>
                        </a:rPr>
                        <a:t>Encadrant</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buNone/>
                      </a:pPr>
                      <a:r>
                        <a:rPr lang="en-US" sz="1300" dirty="0">
                          <a:solidFill>
                            <a:srgbClr val="000000"/>
                          </a:solidFill>
                        </a:rPr>
                        <a:t>Bernard RIERA</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tc>
                  <a:txBody>
                    <a:bodyPr/>
                    <a:lstStyle/>
                    <a:p>
                      <a:pPr marL="0" indent="0">
                        <a:buNone/>
                      </a:pPr>
                      <a:r>
                        <a:rPr lang="en-US" sz="1300" dirty="0">
                          <a:solidFill>
                            <a:srgbClr val="000000"/>
                          </a:solidFill>
                        </a:rPr>
                        <a:t>Univ. Reims</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5F7FA"/>
                    </a:solidFill>
                  </a:tcPr>
                </a:tc>
                <a:extLst>
                  <a:ext uri="{0D108BD9-81ED-4DB2-BD59-A6C34878D82A}">
                    <a16:rowId xmlns:a16="http://schemas.microsoft.com/office/drawing/2014/main" val="10004"/>
                  </a:ext>
                </a:extLst>
              </a:tr>
              <a:tr h="533400">
                <a:tc>
                  <a:txBody>
                    <a:bodyPr/>
                    <a:lstStyle/>
                    <a:p>
                      <a:pPr marL="0" indent="0">
                        <a:buNone/>
                      </a:pPr>
                      <a:r>
                        <a:rPr lang="en-US" sz="1300" dirty="0">
                          <a:solidFill>
                            <a:srgbClr val="000000"/>
                          </a:solidFill>
                        </a:rPr>
                        <a:t>Encadrant</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buNone/>
                      </a:pPr>
                      <a:r>
                        <a:rPr lang="en-US" sz="1300" dirty="0">
                          <a:solidFill>
                            <a:srgbClr val="000000"/>
                          </a:solidFill>
                        </a:rPr>
                        <a:t>Arthur OUSSOUNKIRI</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buNone/>
                      </a:pPr>
                      <a:r>
                        <a:rPr lang="en-US" sz="1300" dirty="0">
                          <a:solidFill>
                            <a:srgbClr val="000000"/>
                          </a:solidFill>
                        </a:rPr>
                        <a:t>Univ. Reims</a:t>
                      </a:r>
                      <a:endParaRPr lang="en-US" sz="1300" dirty="0"/>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pic>
        <p:nvPicPr>
          <p:cNvPr id="5" name="Picture 2" descr="Polytech Tours - Polytech Tours, école d'ingénieurs">
            <a:extLst>
              <a:ext uri="{FF2B5EF4-FFF2-40B4-BE49-F238E27FC236}">
                <a16:creationId xmlns:a16="http://schemas.microsoft.com/office/drawing/2014/main" id="{500E4C0C-E95C-99D6-36ED-EAEF74CA5B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1E3A5F"/>
        </a:solidFill>
        <a:effectLst/>
      </p:bgPr>
    </p:bg>
    <p:spTree>
      <p:nvGrpSpPr>
        <p:cNvPr id="1" name=""/>
        <p:cNvGrpSpPr/>
        <p:nvPr/>
      </p:nvGrpSpPr>
      <p:grpSpPr>
        <a:xfrm>
          <a:off x="0" y="0"/>
          <a:ext cx="0" cy="0"/>
          <a:chOff x="0" y="0"/>
          <a:chExt cx="0" cy="0"/>
        </a:xfrm>
      </p:grpSpPr>
      <p:sp>
        <p:nvSpPr>
          <p:cNvPr id="2" name="Text 0"/>
          <p:cNvSpPr/>
          <p:nvPr/>
        </p:nvSpPr>
        <p:spPr>
          <a:xfrm>
            <a:off x="457200" y="1828800"/>
            <a:ext cx="8229600" cy="1097280"/>
          </a:xfrm>
          <a:prstGeom prst="rect">
            <a:avLst/>
          </a:prstGeom>
          <a:noFill/>
          <a:ln/>
        </p:spPr>
        <p:txBody>
          <a:bodyPr wrap="square" lIns="0" tIns="0" rIns="0" bIns="0" rtlCol="0" anchor="ctr"/>
          <a:lstStyle/>
          <a:p>
            <a:pPr marL="0" indent="0">
              <a:buNone/>
            </a:pPr>
            <a:r>
              <a:rPr lang="en-US" sz="4000" b="1" dirty="0">
                <a:solidFill>
                  <a:srgbClr val="FFFFFF"/>
                </a:solidFill>
              </a:rPr>
              <a:t>02</a:t>
            </a:r>
            <a:endParaRPr lang="en-US" sz="4000" dirty="0"/>
          </a:p>
        </p:txBody>
      </p:sp>
      <p:sp>
        <p:nvSpPr>
          <p:cNvPr id="3" name="Text 1"/>
          <p:cNvSpPr/>
          <p:nvPr/>
        </p:nvSpPr>
        <p:spPr>
          <a:xfrm>
            <a:off x="457200" y="2926080"/>
            <a:ext cx="8229600" cy="548640"/>
          </a:xfrm>
          <a:prstGeom prst="rect">
            <a:avLst/>
          </a:prstGeom>
          <a:noFill/>
          <a:ln/>
        </p:spPr>
        <p:txBody>
          <a:bodyPr wrap="square" lIns="0" tIns="0" rIns="0" bIns="0" rtlCol="0" anchor="ctr"/>
          <a:lstStyle/>
          <a:p>
            <a:pPr marL="0" indent="0">
              <a:buNone/>
            </a:pPr>
            <a:r>
              <a:rPr lang="en-US" sz="2000" dirty="0">
                <a:solidFill>
                  <a:srgbClr val="00A896"/>
                </a:solidFill>
              </a:rPr>
              <a:t>Problématique &amp; Enjeux</a:t>
            </a:r>
            <a:endParaRPr lang="en-US" sz="20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6/30</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err="1">
                <a:solidFill>
                  <a:srgbClr val="1E3A5F"/>
                </a:solidFill>
              </a:rPr>
              <a:t>Problématiques</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7/30</a:t>
            </a:r>
            <a:endParaRPr lang="en-US" sz="1200" dirty="0"/>
          </a:p>
        </p:txBody>
      </p:sp>
      <p:sp>
        <p:nvSpPr>
          <p:cNvPr id="5" name="Shape 3"/>
          <p:cNvSpPr/>
          <p:nvPr/>
        </p:nvSpPr>
        <p:spPr>
          <a:xfrm>
            <a:off x="457200" y="1005840"/>
            <a:ext cx="8229600" cy="914400"/>
          </a:xfrm>
          <a:prstGeom prst="rect">
            <a:avLst/>
          </a:prstGeom>
          <a:solidFill>
            <a:srgbClr val="1E3A5F"/>
          </a:solidFill>
          <a:ln/>
        </p:spPr>
        <p:txBody>
          <a:bodyPr/>
          <a:lstStyle/>
          <a:p>
            <a:endParaRPr lang="fr-FR"/>
          </a:p>
        </p:txBody>
      </p:sp>
      <p:sp>
        <p:nvSpPr>
          <p:cNvPr id="6" name="Text 4"/>
          <p:cNvSpPr/>
          <p:nvPr/>
        </p:nvSpPr>
        <p:spPr>
          <a:xfrm>
            <a:off x="457200" y="1005840"/>
            <a:ext cx="8229600" cy="914400"/>
          </a:xfrm>
          <a:prstGeom prst="rect">
            <a:avLst/>
          </a:prstGeom>
          <a:noFill/>
          <a:ln/>
        </p:spPr>
        <p:txBody>
          <a:bodyPr wrap="square" lIns="0" tIns="0" rIns="0" bIns="0" rtlCol="0" anchor="ctr"/>
          <a:lstStyle/>
          <a:p>
            <a:pPr marL="0" indent="0" algn="ctr">
              <a:buNone/>
            </a:pPr>
            <a:r>
              <a:rPr lang="en-US" sz="1800" b="1" dirty="0">
                <a:solidFill>
                  <a:srgbClr val="FFFFFF"/>
                </a:solidFill>
              </a:rPr>
              <a:t>Comment comparer objectivement IEC 61131-3 et IEC 61499 ?</a:t>
            </a:r>
          </a:p>
          <a:p>
            <a:pPr marL="0" indent="0" algn="ctr">
              <a:buNone/>
            </a:pPr>
            <a:r>
              <a:rPr lang="en-US" b="1" dirty="0">
                <a:solidFill>
                  <a:srgbClr val="FFFFFF"/>
                </a:solidFill>
              </a:rPr>
              <a:t>Comment </a:t>
            </a:r>
            <a:r>
              <a:rPr lang="en-US" b="1" dirty="0" err="1">
                <a:solidFill>
                  <a:srgbClr val="FFFFFF"/>
                </a:solidFill>
              </a:rPr>
              <a:t>traduire</a:t>
            </a:r>
            <a:r>
              <a:rPr lang="en-US" b="1" dirty="0">
                <a:solidFill>
                  <a:srgbClr val="FFFFFF"/>
                </a:solidFill>
              </a:rPr>
              <a:t> un GRAFCET </a:t>
            </a:r>
            <a:r>
              <a:rPr lang="en-US" b="1" dirty="0">
                <a:solidFill>
                  <a:srgbClr val="FFFFFF"/>
                </a:solidFill>
                <a:sym typeface="Wingdings" pitchFamily="2" charset="2"/>
              </a:rPr>
              <a:t> </a:t>
            </a:r>
            <a:r>
              <a:rPr lang="en-US" b="1" dirty="0" err="1">
                <a:solidFill>
                  <a:srgbClr val="FFFFFF"/>
                </a:solidFill>
                <a:sym typeface="Wingdings" pitchFamily="2" charset="2"/>
              </a:rPr>
              <a:t>Programme</a:t>
            </a:r>
            <a:r>
              <a:rPr lang="en-US" b="1" dirty="0">
                <a:solidFill>
                  <a:srgbClr val="FFFFFF"/>
                </a:solidFill>
                <a:sym typeface="Wingdings" pitchFamily="2" charset="2"/>
              </a:rPr>
              <a:t> IEC61499 ?</a:t>
            </a:r>
            <a:endParaRPr lang="en-US" sz="1800" dirty="0"/>
          </a:p>
        </p:txBody>
      </p:sp>
      <p:sp>
        <p:nvSpPr>
          <p:cNvPr id="7" name="Shape 5"/>
          <p:cNvSpPr/>
          <p:nvPr/>
        </p:nvSpPr>
        <p:spPr>
          <a:xfrm>
            <a:off x="457200" y="2103120"/>
            <a:ext cx="3840480" cy="2560320"/>
          </a:xfrm>
          <a:prstGeom prst="rect">
            <a:avLst/>
          </a:prstGeom>
          <a:solidFill>
            <a:srgbClr val="FFFFFF"/>
          </a:solidFill>
          <a:ln w="25400">
            <a:solidFill>
              <a:srgbClr val="1E3A5F"/>
            </a:solidFill>
            <a:prstDash val="solid"/>
          </a:ln>
        </p:spPr>
        <p:txBody>
          <a:bodyPr/>
          <a:lstStyle/>
          <a:p>
            <a:endParaRPr lang="fr-FR"/>
          </a:p>
        </p:txBody>
      </p:sp>
      <p:sp>
        <p:nvSpPr>
          <p:cNvPr id="8" name="Text 6"/>
          <p:cNvSpPr/>
          <p:nvPr/>
        </p:nvSpPr>
        <p:spPr>
          <a:xfrm>
            <a:off x="457200" y="2103120"/>
            <a:ext cx="3840480" cy="457200"/>
          </a:xfrm>
          <a:prstGeom prst="rect">
            <a:avLst/>
          </a:prstGeom>
          <a:solidFill>
            <a:srgbClr val="1E3A5F"/>
          </a:solidFill>
          <a:ln/>
        </p:spPr>
        <p:txBody>
          <a:bodyPr wrap="square" lIns="0" tIns="0" rIns="0" bIns="0" rtlCol="0" anchor="ctr"/>
          <a:lstStyle/>
          <a:p>
            <a:pPr marL="0" indent="0" algn="ctr">
              <a:buNone/>
            </a:pPr>
            <a:r>
              <a:rPr lang="en-US" sz="1600" b="1" dirty="0">
                <a:solidFill>
                  <a:srgbClr val="FFFFFF"/>
                </a:solidFill>
              </a:rPr>
              <a:t>IEC 61131-3</a:t>
            </a:r>
            <a:endParaRPr lang="en-US" sz="1600" dirty="0"/>
          </a:p>
        </p:txBody>
      </p:sp>
      <p:sp>
        <p:nvSpPr>
          <p:cNvPr id="9" name="Text 7"/>
          <p:cNvSpPr/>
          <p:nvPr/>
        </p:nvSpPr>
        <p:spPr>
          <a:xfrm>
            <a:off x="640080" y="2651760"/>
            <a:ext cx="3474720" cy="1828800"/>
          </a:xfrm>
          <a:prstGeom prst="rect">
            <a:avLst/>
          </a:prstGeom>
          <a:noFill/>
          <a:ln/>
        </p:spPr>
        <p:txBody>
          <a:bodyPr wrap="square" rtlCol="0" anchor="t"/>
          <a:lstStyle/>
          <a:p>
            <a:pPr marL="342900" indent="-342900">
              <a:buSzPct val="100000"/>
              <a:buChar char="•"/>
            </a:pPr>
            <a:r>
              <a:rPr lang="en-US" sz="1300" dirty="0">
                <a:solidFill>
                  <a:srgbClr val="64748B"/>
                </a:solidFill>
              </a:rPr>
              <a:t>Norme historique (30+ ans)</a:t>
            </a:r>
            <a:endParaRPr lang="en-US" sz="1300" dirty="0"/>
          </a:p>
          <a:p>
            <a:pPr marL="342900" indent="-342900">
              <a:buSzPct val="100000"/>
              <a:buChar char="•"/>
            </a:pPr>
            <a:r>
              <a:rPr lang="en-US" sz="1300" dirty="0">
                <a:solidFill>
                  <a:srgbClr val="64748B"/>
                </a:solidFill>
              </a:rPr>
              <a:t>Exécution cyclique</a:t>
            </a:r>
            <a:endParaRPr lang="en-US" sz="1300" dirty="0"/>
          </a:p>
          <a:p>
            <a:pPr marL="342900" indent="-342900">
              <a:buSzPct val="100000"/>
              <a:buChar char="•"/>
            </a:pPr>
            <a:r>
              <a:rPr lang="en-US" sz="1300" dirty="0">
                <a:solidFill>
                  <a:srgbClr val="64748B"/>
                </a:solidFill>
              </a:rPr>
              <a:t>GRAFCET → SFC natif</a:t>
            </a:r>
            <a:endParaRPr lang="en-US" sz="1300" dirty="0"/>
          </a:p>
          <a:p>
            <a:pPr marL="342900" indent="-342900">
              <a:buSzPct val="100000"/>
              <a:buChar char="•"/>
            </a:pPr>
            <a:r>
              <a:rPr lang="en-US" sz="1300" dirty="0">
                <a:solidFill>
                  <a:srgbClr val="64748B"/>
                </a:solidFill>
              </a:rPr>
              <a:t>Documentation abondante</a:t>
            </a:r>
            <a:endParaRPr lang="en-US" sz="1300" dirty="0"/>
          </a:p>
        </p:txBody>
      </p:sp>
      <p:sp>
        <p:nvSpPr>
          <p:cNvPr id="10" name="Shape 8"/>
          <p:cNvSpPr/>
          <p:nvPr/>
        </p:nvSpPr>
        <p:spPr>
          <a:xfrm>
            <a:off x="4846320" y="2103120"/>
            <a:ext cx="3840480" cy="2560320"/>
          </a:xfrm>
          <a:prstGeom prst="rect">
            <a:avLst/>
          </a:prstGeom>
          <a:solidFill>
            <a:srgbClr val="FFFFFF"/>
          </a:solidFill>
          <a:ln w="25400">
            <a:solidFill>
              <a:srgbClr val="00A896"/>
            </a:solidFill>
            <a:prstDash val="solid"/>
          </a:ln>
        </p:spPr>
        <p:txBody>
          <a:bodyPr/>
          <a:lstStyle/>
          <a:p>
            <a:endParaRPr lang="fr-FR"/>
          </a:p>
        </p:txBody>
      </p:sp>
      <p:sp>
        <p:nvSpPr>
          <p:cNvPr id="11" name="Text 9"/>
          <p:cNvSpPr/>
          <p:nvPr/>
        </p:nvSpPr>
        <p:spPr>
          <a:xfrm>
            <a:off x="4846320" y="2103120"/>
            <a:ext cx="3840480" cy="457200"/>
          </a:xfrm>
          <a:prstGeom prst="rect">
            <a:avLst/>
          </a:prstGeom>
          <a:solidFill>
            <a:srgbClr val="00A896"/>
          </a:solidFill>
          <a:ln/>
        </p:spPr>
        <p:txBody>
          <a:bodyPr wrap="square" lIns="0" tIns="0" rIns="0" bIns="0" rtlCol="0" anchor="ctr"/>
          <a:lstStyle/>
          <a:p>
            <a:pPr marL="0" indent="0" algn="ctr">
              <a:buNone/>
            </a:pPr>
            <a:r>
              <a:rPr lang="en-US" sz="1600" b="1" dirty="0">
                <a:solidFill>
                  <a:srgbClr val="FFFFFF"/>
                </a:solidFill>
              </a:rPr>
              <a:t>IEC 61499</a:t>
            </a:r>
            <a:endParaRPr lang="en-US" sz="1600" dirty="0"/>
          </a:p>
        </p:txBody>
      </p:sp>
      <p:sp>
        <p:nvSpPr>
          <p:cNvPr id="12" name="Text 10"/>
          <p:cNvSpPr/>
          <p:nvPr/>
        </p:nvSpPr>
        <p:spPr>
          <a:xfrm>
            <a:off x="5029200" y="2651760"/>
            <a:ext cx="3474720" cy="1828800"/>
          </a:xfrm>
          <a:prstGeom prst="rect">
            <a:avLst/>
          </a:prstGeom>
          <a:noFill/>
          <a:ln/>
        </p:spPr>
        <p:txBody>
          <a:bodyPr wrap="square" rtlCol="0" anchor="t"/>
          <a:lstStyle/>
          <a:p>
            <a:pPr marL="342900" indent="-342900">
              <a:buSzPct val="100000"/>
              <a:buChar char="•"/>
            </a:pPr>
            <a:r>
              <a:rPr lang="en-US" sz="1300" dirty="0">
                <a:solidFill>
                  <a:srgbClr val="64748B"/>
                </a:solidFill>
              </a:rPr>
              <a:t>Approche événementielle</a:t>
            </a:r>
            <a:endParaRPr lang="en-US" sz="1300" dirty="0"/>
          </a:p>
          <a:p>
            <a:pPr marL="342900" indent="-342900">
              <a:buSzPct val="100000"/>
              <a:buChar char="•"/>
            </a:pPr>
            <a:r>
              <a:rPr lang="en-US" sz="1300" dirty="0">
                <a:solidFill>
                  <a:srgbClr val="64748B"/>
                </a:solidFill>
              </a:rPr>
              <a:t>Architecture distribuée</a:t>
            </a:r>
            <a:endParaRPr lang="en-US" sz="1300" dirty="0"/>
          </a:p>
          <a:p>
            <a:pPr marL="342900" indent="-342900">
              <a:buSzPct val="100000"/>
              <a:buChar char="•"/>
            </a:pPr>
            <a:r>
              <a:rPr lang="en-US" sz="1300" dirty="0">
                <a:solidFill>
                  <a:srgbClr val="64748B"/>
                </a:solidFill>
              </a:rPr>
              <a:t>Blocs réutilisables</a:t>
            </a:r>
            <a:endParaRPr lang="en-US" sz="1300" dirty="0"/>
          </a:p>
          <a:p>
            <a:pPr marL="342900" indent="-342900">
              <a:buSzPct val="100000"/>
              <a:buChar char="•"/>
            </a:pPr>
            <a:r>
              <a:rPr lang="en-US" sz="1300" dirty="0">
                <a:solidFill>
                  <a:srgbClr val="64748B"/>
                </a:solidFill>
              </a:rPr>
              <a:t>Industrie 4.0 ready</a:t>
            </a:r>
            <a:endParaRPr lang="en-US" sz="1300" dirty="0"/>
          </a:p>
        </p:txBody>
      </p:sp>
      <p:pic>
        <p:nvPicPr>
          <p:cNvPr id="13" name="Picture 2" descr="Polytech Tours - Polytech Tours, école d'ingénieurs">
            <a:extLst>
              <a:ext uri="{FF2B5EF4-FFF2-40B4-BE49-F238E27FC236}">
                <a16:creationId xmlns:a16="http://schemas.microsoft.com/office/drawing/2014/main" id="{1E3649CF-F8D8-E213-11A8-76E728A69C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5F7FA"/>
        </a:solidFill>
        <a:effectLst/>
      </p:bgPr>
    </p:bg>
    <p:spTree>
      <p:nvGrpSpPr>
        <p:cNvPr id="1" name=""/>
        <p:cNvGrpSpPr/>
        <p:nvPr/>
      </p:nvGrpSpPr>
      <p:grpSpPr>
        <a:xfrm>
          <a:off x="0" y="0"/>
          <a:ext cx="0" cy="0"/>
          <a:chOff x="0" y="0"/>
          <a:chExt cx="0" cy="0"/>
        </a:xfrm>
      </p:grpSpPr>
      <p:sp>
        <p:nvSpPr>
          <p:cNvPr id="2" name="Shape 0"/>
          <p:cNvSpPr/>
          <p:nvPr/>
        </p:nvSpPr>
        <p:spPr>
          <a:xfrm>
            <a:off x="0" y="0"/>
            <a:ext cx="9144000" cy="73152"/>
          </a:xfrm>
          <a:prstGeom prst="rect">
            <a:avLst/>
          </a:prstGeom>
          <a:solidFill>
            <a:srgbClr val="00A896"/>
          </a:solidFill>
          <a:ln/>
        </p:spPr>
        <p:txBody>
          <a:bodyPr/>
          <a:lstStyle/>
          <a:p>
            <a:endParaRPr lang="fr-FR"/>
          </a:p>
        </p:txBody>
      </p:sp>
      <p:sp>
        <p:nvSpPr>
          <p:cNvPr id="3" name="Text 1"/>
          <p:cNvSpPr/>
          <p:nvPr/>
        </p:nvSpPr>
        <p:spPr>
          <a:xfrm>
            <a:off x="457200" y="274320"/>
            <a:ext cx="8229600" cy="548640"/>
          </a:xfrm>
          <a:prstGeom prst="rect">
            <a:avLst/>
          </a:prstGeom>
          <a:noFill/>
          <a:ln/>
        </p:spPr>
        <p:txBody>
          <a:bodyPr wrap="square" lIns="0" tIns="0" rIns="0" bIns="0" rtlCol="0" anchor="ctr"/>
          <a:lstStyle/>
          <a:p>
            <a:pPr marL="0" indent="0">
              <a:buNone/>
            </a:pPr>
            <a:r>
              <a:rPr lang="en-US" sz="2800" b="1" dirty="0" err="1">
                <a:solidFill>
                  <a:srgbClr val="1E3A5F"/>
                </a:solidFill>
              </a:rPr>
              <a:t>Enjeux</a:t>
            </a:r>
            <a:r>
              <a:rPr lang="en-US" sz="2800" b="1" dirty="0">
                <a:solidFill>
                  <a:srgbClr val="1E3A5F"/>
                </a:solidFill>
              </a:rPr>
              <a:t> du </a:t>
            </a:r>
            <a:r>
              <a:rPr lang="en-US" sz="2800" b="1" dirty="0" err="1">
                <a:solidFill>
                  <a:srgbClr val="1E3A5F"/>
                </a:solidFill>
              </a:rPr>
              <a:t>projet</a:t>
            </a:r>
            <a:r>
              <a:rPr lang="en-US" sz="2800" b="1" dirty="0">
                <a:solidFill>
                  <a:srgbClr val="1E3A5F"/>
                </a:solidFill>
              </a:rPr>
              <a:t> </a:t>
            </a:r>
            <a:endParaRPr lang="en-US" sz="28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8/30</a:t>
            </a:r>
            <a:endParaRPr lang="en-US" sz="1200" dirty="0"/>
          </a:p>
        </p:txBody>
      </p:sp>
      <p:sp>
        <p:nvSpPr>
          <p:cNvPr id="9" name="Shape 7"/>
          <p:cNvSpPr/>
          <p:nvPr/>
        </p:nvSpPr>
        <p:spPr>
          <a:xfrm>
            <a:off x="457200" y="1463040"/>
            <a:ext cx="640080" cy="640080"/>
          </a:xfrm>
          <a:prstGeom prst="ellipse">
            <a:avLst/>
          </a:prstGeom>
          <a:solidFill>
            <a:srgbClr val="00A896"/>
          </a:solidFill>
          <a:ln/>
        </p:spPr>
        <p:txBody>
          <a:bodyPr/>
          <a:lstStyle/>
          <a:p>
            <a:endParaRPr lang="fr-FR"/>
          </a:p>
        </p:txBody>
      </p:sp>
      <p:sp>
        <p:nvSpPr>
          <p:cNvPr id="10" name="Text 8"/>
          <p:cNvSpPr/>
          <p:nvPr/>
        </p:nvSpPr>
        <p:spPr>
          <a:xfrm>
            <a:off x="457200" y="1463040"/>
            <a:ext cx="640080" cy="640080"/>
          </a:xfrm>
          <a:prstGeom prst="rect">
            <a:avLst/>
          </a:prstGeom>
          <a:noFill/>
          <a:ln/>
        </p:spPr>
        <p:txBody>
          <a:bodyPr wrap="square" lIns="0" tIns="0" rIns="0" bIns="0" rtlCol="0" anchor="ctr"/>
          <a:lstStyle/>
          <a:p>
            <a:pPr marL="0" indent="0" algn="ctr">
              <a:buNone/>
            </a:pPr>
            <a:r>
              <a:rPr lang="en-US" sz="2000" dirty="0">
                <a:solidFill>
                  <a:srgbClr val="000000"/>
                </a:solidFill>
              </a:rPr>
              <a:t>🏭</a:t>
            </a:r>
            <a:endParaRPr lang="en-US" sz="2000" dirty="0"/>
          </a:p>
        </p:txBody>
      </p:sp>
      <p:sp>
        <p:nvSpPr>
          <p:cNvPr id="11" name="Text 9"/>
          <p:cNvSpPr/>
          <p:nvPr/>
        </p:nvSpPr>
        <p:spPr>
          <a:xfrm>
            <a:off x="1280160" y="1463040"/>
            <a:ext cx="2743200" cy="320040"/>
          </a:xfrm>
          <a:prstGeom prst="rect">
            <a:avLst/>
          </a:prstGeom>
          <a:noFill/>
          <a:ln/>
        </p:spPr>
        <p:txBody>
          <a:bodyPr wrap="square" lIns="0" tIns="0" rIns="0" bIns="0" rtlCol="0" anchor="ctr"/>
          <a:lstStyle/>
          <a:p>
            <a:pPr marL="0" indent="0">
              <a:buNone/>
            </a:pPr>
            <a:r>
              <a:rPr lang="en-US" sz="1600" b="1" dirty="0">
                <a:solidFill>
                  <a:srgbClr val="1E3A5F"/>
                </a:solidFill>
              </a:rPr>
              <a:t>Industriel</a:t>
            </a:r>
            <a:endParaRPr lang="en-US" sz="1600" dirty="0"/>
          </a:p>
        </p:txBody>
      </p:sp>
      <p:sp>
        <p:nvSpPr>
          <p:cNvPr id="12" name="Text 10"/>
          <p:cNvSpPr/>
          <p:nvPr/>
        </p:nvSpPr>
        <p:spPr>
          <a:xfrm>
            <a:off x="1280160" y="1783080"/>
            <a:ext cx="6858000" cy="320040"/>
          </a:xfrm>
          <a:prstGeom prst="rect">
            <a:avLst/>
          </a:prstGeom>
          <a:noFill/>
          <a:ln/>
        </p:spPr>
        <p:txBody>
          <a:bodyPr wrap="square" lIns="0" tIns="0" rIns="0" bIns="0" rtlCol="0" anchor="t"/>
          <a:lstStyle/>
          <a:p>
            <a:pPr marL="0" indent="0">
              <a:buNone/>
            </a:pPr>
            <a:r>
              <a:rPr lang="en-US" sz="1300" dirty="0">
                <a:solidFill>
                  <a:srgbClr val="64748B"/>
                </a:solidFill>
              </a:rPr>
              <a:t>Démontrer intérêt IEC 61499 pour Industrie 4.0</a:t>
            </a:r>
            <a:endParaRPr lang="en-US" sz="1300" dirty="0"/>
          </a:p>
        </p:txBody>
      </p:sp>
      <p:sp>
        <p:nvSpPr>
          <p:cNvPr id="13" name="Shape 11"/>
          <p:cNvSpPr/>
          <p:nvPr/>
        </p:nvSpPr>
        <p:spPr>
          <a:xfrm>
            <a:off x="457200" y="2423160"/>
            <a:ext cx="640080" cy="640080"/>
          </a:xfrm>
          <a:prstGeom prst="ellipse">
            <a:avLst/>
          </a:prstGeom>
          <a:solidFill>
            <a:srgbClr val="00A896"/>
          </a:solidFill>
          <a:ln/>
        </p:spPr>
        <p:txBody>
          <a:bodyPr/>
          <a:lstStyle/>
          <a:p>
            <a:endParaRPr lang="fr-FR"/>
          </a:p>
        </p:txBody>
      </p:sp>
      <p:sp>
        <p:nvSpPr>
          <p:cNvPr id="14" name="Text 12"/>
          <p:cNvSpPr/>
          <p:nvPr/>
        </p:nvSpPr>
        <p:spPr>
          <a:xfrm>
            <a:off x="457200" y="2423160"/>
            <a:ext cx="640080" cy="640080"/>
          </a:xfrm>
          <a:prstGeom prst="rect">
            <a:avLst/>
          </a:prstGeom>
          <a:noFill/>
          <a:ln/>
        </p:spPr>
        <p:txBody>
          <a:bodyPr wrap="square" lIns="0" tIns="0" rIns="0" bIns="0" rtlCol="0" anchor="ctr"/>
          <a:lstStyle/>
          <a:p>
            <a:pPr marL="0" indent="0" algn="ctr">
              <a:buNone/>
            </a:pPr>
            <a:r>
              <a:rPr lang="en-US" sz="2000" dirty="0">
                <a:solidFill>
                  <a:srgbClr val="000000"/>
                </a:solidFill>
              </a:rPr>
              <a:t>📊</a:t>
            </a:r>
            <a:endParaRPr lang="en-US" sz="2000" dirty="0"/>
          </a:p>
        </p:txBody>
      </p:sp>
      <p:sp>
        <p:nvSpPr>
          <p:cNvPr id="15" name="Text 13"/>
          <p:cNvSpPr/>
          <p:nvPr/>
        </p:nvSpPr>
        <p:spPr>
          <a:xfrm>
            <a:off x="1280160" y="2423160"/>
            <a:ext cx="2743200" cy="320040"/>
          </a:xfrm>
          <a:prstGeom prst="rect">
            <a:avLst/>
          </a:prstGeom>
          <a:noFill/>
          <a:ln/>
        </p:spPr>
        <p:txBody>
          <a:bodyPr wrap="square" lIns="0" tIns="0" rIns="0" bIns="0" rtlCol="0" anchor="ctr"/>
          <a:lstStyle/>
          <a:p>
            <a:pPr marL="0" indent="0">
              <a:buNone/>
            </a:pPr>
            <a:r>
              <a:rPr lang="en-US" sz="1600" b="1" dirty="0">
                <a:solidFill>
                  <a:srgbClr val="1E3A5F"/>
                </a:solidFill>
              </a:rPr>
              <a:t>Comparatif</a:t>
            </a:r>
            <a:endParaRPr lang="en-US" sz="1600" dirty="0"/>
          </a:p>
        </p:txBody>
      </p:sp>
      <p:sp>
        <p:nvSpPr>
          <p:cNvPr id="16" name="Text 14"/>
          <p:cNvSpPr/>
          <p:nvPr/>
        </p:nvSpPr>
        <p:spPr>
          <a:xfrm>
            <a:off x="1280160" y="2743200"/>
            <a:ext cx="6858000" cy="320040"/>
          </a:xfrm>
          <a:prstGeom prst="rect">
            <a:avLst/>
          </a:prstGeom>
          <a:noFill/>
          <a:ln/>
        </p:spPr>
        <p:txBody>
          <a:bodyPr wrap="square" lIns="0" tIns="0" rIns="0" bIns="0" rtlCol="0" anchor="t"/>
          <a:lstStyle/>
          <a:p>
            <a:pPr marL="0" indent="0">
              <a:buNone/>
            </a:pPr>
            <a:r>
              <a:rPr lang="en-US" sz="1300" dirty="0" err="1">
                <a:solidFill>
                  <a:srgbClr val="64748B"/>
                </a:solidFill>
              </a:rPr>
              <a:t>Comparaison</a:t>
            </a:r>
            <a:r>
              <a:rPr lang="en-US" sz="1300" dirty="0">
                <a:solidFill>
                  <a:srgbClr val="64748B"/>
                </a:solidFill>
              </a:rPr>
              <a:t> objective</a:t>
            </a:r>
            <a:endParaRPr lang="en-US" sz="1300" dirty="0"/>
          </a:p>
        </p:txBody>
      </p:sp>
      <p:sp>
        <p:nvSpPr>
          <p:cNvPr id="17" name="Shape 15"/>
          <p:cNvSpPr/>
          <p:nvPr/>
        </p:nvSpPr>
        <p:spPr>
          <a:xfrm>
            <a:off x="457200" y="3383280"/>
            <a:ext cx="640080" cy="640080"/>
          </a:xfrm>
          <a:prstGeom prst="ellipse">
            <a:avLst/>
          </a:prstGeom>
          <a:solidFill>
            <a:srgbClr val="00A896"/>
          </a:solidFill>
          <a:ln/>
        </p:spPr>
        <p:txBody>
          <a:bodyPr/>
          <a:lstStyle/>
          <a:p>
            <a:endParaRPr lang="fr-FR"/>
          </a:p>
        </p:txBody>
      </p:sp>
      <p:sp>
        <p:nvSpPr>
          <p:cNvPr id="18" name="Text 16"/>
          <p:cNvSpPr/>
          <p:nvPr/>
        </p:nvSpPr>
        <p:spPr>
          <a:xfrm>
            <a:off x="457200" y="3383280"/>
            <a:ext cx="640080" cy="640080"/>
          </a:xfrm>
          <a:prstGeom prst="rect">
            <a:avLst/>
          </a:prstGeom>
          <a:noFill/>
          <a:ln/>
        </p:spPr>
        <p:txBody>
          <a:bodyPr wrap="square" lIns="0" tIns="0" rIns="0" bIns="0" rtlCol="0" anchor="ctr"/>
          <a:lstStyle/>
          <a:p>
            <a:pPr marL="0" indent="0" algn="ctr">
              <a:buNone/>
            </a:pPr>
            <a:r>
              <a:rPr lang="en-US" sz="2000" dirty="0">
                <a:solidFill>
                  <a:srgbClr val="000000"/>
                </a:solidFill>
              </a:rPr>
              <a:t>📚</a:t>
            </a:r>
            <a:endParaRPr lang="en-US" sz="2000" dirty="0"/>
          </a:p>
        </p:txBody>
      </p:sp>
      <p:sp>
        <p:nvSpPr>
          <p:cNvPr id="19" name="Text 17"/>
          <p:cNvSpPr/>
          <p:nvPr/>
        </p:nvSpPr>
        <p:spPr>
          <a:xfrm>
            <a:off x="1280160" y="3383280"/>
            <a:ext cx="2743200" cy="320040"/>
          </a:xfrm>
          <a:prstGeom prst="rect">
            <a:avLst/>
          </a:prstGeom>
          <a:noFill/>
          <a:ln/>
        </p:spPr>
        <p:txBody>
          <a:bodyPr wrap="square" lIns="0" tIns="0" rIns="0" bIns="0" rtlCol="0" anchor="ctr"/>
          <a:lstStyle/>
          <a:p>
            <a:pPr marL="0" indent="0">
              <a:buNone/>
            </a:pPr>
            <a:r>
              <a:rPr lang="en-US" sz="1600" b="1" dirty="0">
                <a:solidFill>
                  <a:srgbClr val="1E3A5F"/>
                </a:solidFill>
              </a:rPr>
              <a:t>Documentaire</a:t>
            </a:r>
            <a:endParaRPr lang="en-US" sz="1600" dirty="0"/>
          </a:p>
        </p:txBody>
      </p:sp>
      <p:sp>
        <p:nvSpPr>
          <p:cNvPr id="20" name="Text 18"/>
          <p:cNvSpPr/>
          <p:nvPr/>
        </p:nvSpPr>
        <p:spPr>
          <a:xfrm>
            <a:off x="1280160" y="3703320"/>
            <a:ext cx="6858000" cy="320040"/>
          </a:xfrm>
          <a:prstGeom prst="rect">
            <a:avLst/>
          </a:prstGeom>
          <a:noFill/>
          <a:ln/>
        </p:spPr>
        <p:txBody>
          <a:bodyPr wrap="square" lIns="0" tIns="0" rIns="0" bIns="0" rtlCol="0" anchor="t"/>
          <a:lstStyle/>
          <a:p>
            <a:pPr marL="0" indent="0">
              <a:buNone/>
            </a:pPr>
            <a:r>
              <a:rPr lang="en-US" sz="1300" dirty="0">
                <a:solidFill>
                  <a:srgbClr val="64748B"/>
                </a:solidFill>
              </a:rPr>
              <a:t>Documentation méthodologique réutilisable</a:t>
            </a:r>
            <a:endParaRPr lang="en-US" sz="1300" dirty="0"/>
          </a:p>
        </p:txBody>
      </p:sp>
      <p:pic>
        <p:nvPicPr>
          <p:cNvPr id="21" name="Picture 2" descr="Polytech Tours - Polytech Tours, école d'ingénieurs">
            <a:extLst>
              <a:ext uri="{FF2B5EF4-FFF2-40B4-BE49-F238E27FC236}">
                <a16:creationId xmlns:a16="http://schemas.microsoft.com/office/drawing/2014/main" id="{A13F4D00-2B61-C87E-85AD-1744C0AD1A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687" y="0"/>
            <a:ext cx="2670313" cy="5433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1E3A5F"/>
        </a:solidFill>
        <a:effectLst/>
      </p:bgPr>
    </p:bg>
    <p:spTree>
      <p:nvGrpSpPr>
        <p:cNvPr id="1" name=""/>
        <p:cNvGrpSpPr/>
        <p:nvPr/>
      </p:nvGrpSpPr>
      <p:grpSpPr>
        <a:xfrm>
          <a:off x="0" y="0"/>
          <a:ext cx="0" cy="0"/>
          <a:chOff x="0" y="0"/>
          <a:chExt cx="0" cy="0"/>
        </a:xfrm>
      </p:grpSpPr>
      <p:sp>
        <p:nvSpPr>
          <p:cNvPr id="2" name="Text 0"/>
          <p:cNvSpPr/>
          <p:nvPr/>
        </p:nvSpPr>
        <p:spPr>
          <a:xfrm>
            <a:off x="457200" y="1828800"/>
            <a:ext cx="8229600" cy="1097280"/>
          </a:xfrm>
          <a:prstGeom prst="rect">
            <a:avLst/>
          </a:prstGeom>
          <a:noFill/>
          <a:ln/>
        </p:spPr>
        <p:txBody>
          <a:bodyPr wrap="square" lIns="0" tIns="0" rIns="0" bIns="0" rtlCol="0" anchor="ctr"/>
          <a:lstStyle/>
          <a:p>
            <a:pPr marL="0" indent="0">
              <a:buNone/>
            </a:pPr>
            <a:r>
              <a:rPr lang="en-US" sz="4000" b="1" dirty="0">
                <a:solidFill>
                  <a:srgbClr val="FFFFFF"/>
                </a:solidFill>
              </a:rPr>
              <a:t>03</a:t>
            </a:r>
            <a:endParaRPr lang="en-US" sz="4000" dirty="0"/>
          </a:p>
        </p:txBody>
      </p:sp>
      <p:sp>
        <p:nvSpPr>
          <p:cNvPr id="3" name="Text 1"/>
          <p:cNvSpPr/>
          <p:nvPr/>
        </p:nvSpPr>
        <p:spPr>
          <a:xfrm>
            <a:off x="457200" y="2926080"/>
            <a:ext cx="8229600" cy="548640"/>
          </a:xfrm>
          <a:prstGeom prst="rect">
            <a:avLst/>
          </a:prstGeom>
          <a:noFill/>
          <a:ln/>
        </p:spPr>
        <p:txBody>
          <a:bodyPr wrap="square" lIns="0" tIns="0" rIns="0" bIns="0" rtlCol="0" anchor="ctr"/>
          <a:lstStyle/>
          <a:p>
            <a:pPr marL="0" indent="0">
              <a:buNone/>
            </a:pPr>
            <a:r>
              <a:rPr lang="en-US" sz="2000" dirty="0">
                <a:solidFill>
                  <a:srgbClr val="00A896"/>
                </a:solidFill>
              </a:rPr>
              <a:t>Cahier des charges</a:t>
            </a:r>
            <a:endParaRPr lang="en-US" sz="2000" dirty="0"/>
          </a:p>
        </p:txBody>
      </p:sp>
      <p:sp>
        <p:nvSpPr>
          <p:cNvPr id="4" name="Text 2"/>
          <p:cNvSpPr/>
          <p:nvPr/>
        </p:nvSpPr>
        <p:spPr>
          <a:xfrm>
            <a:off x="8229600" y="4663440"/>
            <a:ext cx="457200" cy="365760"/>
          </a:xfrm>
          <a:prstGeom prst="rect">
            <a:avLst/>
          </a:prstGeom>
          <a:noFill/>
          <a:ln/>
        </p:spPr>
        <p:txBody>
          <a:bodyPr wrap="square" lIns="0" tIns="0" rIns="0" bIns="0" rtlCol="0" anchor="ctr"/>
          <a:lstStyle/>
          <a:p>
            <a:pPr algn="r"/>
            <a:r>
              <a:rPr lang="en-US" sz="1200" dirty="0">
                <a:solidFill>
                  <a:srgbClr val="64748B"/>
                </a:solidFill>
              </a:rPr>
              <a:t>9/30</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E515E1E2CF8004C99C95607B9652EE2" ma:contentTypeVersion="3" ma:contentTypeDescription="Crée un document." ma:contentTypeScope="" ma:versionID="084f4a7ec9dcaa2bb00e9bf849c8b8c0">
  <xsd:schema xmlns:xsd="http://www.w3.org/2001/XMLSchema" xmlns:xs="http://www.w3.org/2001/XMLSchema" xmlns:p="http://schemas.microsoft.com/office/2006/metadata/properties" xmlns:ns2="8d516c02-b9f1-42d8-97df-19f84f27208b" targetNamespace="http://schemas.microsoft.com/office/2006/metadata/properties" ma:root="true" ma:fieldsID="7054e435ea20f94c9eab621631aa2029" ns2:_="">
    <xsd:import namespace="8d516c02-b9f1-42d8-97df-19f84f27208b"/>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516c02-b9f1-42d8-97df-19f84f27208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E5F7C9E-CF1F-442B-A4F8-DF9371AF4A77}">
  <ds:schemaRefs>
    <ds:schemaRef ds:uri="http://schemas.microsoft.com/sharepoint/v3/contenttype/forms"/>
  </ds:schemaRefs>
</ds:datastoreItem>
</file>

<file path=customXml/itemProps2.xml><?xml version="1.0" encoding="utf-8"?>
<ds:datastoreItem xmlns:ds="http://schemas.openxmlformats.org/officeDocument/2006/customXml" ds:itemID="{2AB6A876-9082-4D1C-94C5-9AE514660A4A}">
  <ds:schemaRefs>
    <ds:schemaRef ds:uri="http://purl.org/dc/terms/"/>
    <ds:schemaRef ds:uri="8d516c02-b9f1-42d8-97df-19f84f27208b"/>
    <ds:schemaRef ds:uri="http://schemas.openxmlformats.org/package/2006/metadata/core-properties"/>
    <ds:schemaRef ds:uri="http://purl.org/dc/elements/1.1/"/>
    <ds:schemaRef ds:uri="http://schemas.microsoft.com/office/2006/documentManagement/types"/>
    <ds:schemaRef ds:uri="http://schemas.microsoft.com/office/infopath/2007/PartnerControls"/>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23BFB392-5287-4B33-AFA1-8760C34E40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516c02-b9f1-42d8-97df-19f84f2720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1902</TotalTime>
  <Words>1186</Words>
  <Application>Microsoft Macintosh PowerPoint</Application>
  <PresentationFormat>Affichage à l'écran (16:9)</PresentationFormat>
  <Paragraphs>316</Paragraphs>
  <Slides>32</Slides>
  <Notes>32</Notes>
  <HiddenSlides>0</HiddenSlides>
  <MMClips>0</MMClips>
  <ScaleCrop>false</ScaleCrop>
  <HeadingPairs>
    <vt:vector size="8" baseType="variant">
      <vt:variant>
        <vt:lpstr>Polices utilisées</vt:lpstr>
      </vt:variant>
      <vt:variant>
        <vt:i4>3</vt:i4>
      </vt:variant>
      <vt:variant>
        <vt:lpstr>Thème</vt:lpstr>
      </vt:variant>
      <vt:variant>
        <vt:i4>1</vt:i4>
      </vt:variant>
      <vt:variant>
        <vt:lpstr>Serveurs OLE incorporés</vt:lpstr>
      </vt:variant>
      <vt:variant>
        <vt:i4>1</vt:i4>
      </vt:variant>
      <vt:variant>
        <vt:lpstr>Titres des diapositives</vt:lpstr>
      </vt:variant>
      <vt:variant>
        <vt:i4>32</vt:i4>
      </vt:variant>
    </vt:vector>
  </HeadingPairs>
  <TitlesOfParts>
    <vt:vector size="37" baseType="lpstr">
      <vt:lpstr>Arial</vt:lpstr>
      <vt:lpstr>Calibri</vt:lpstr>
      <vt:lpstr>Wingdings</vt:lpstr>
      <vt:lpstr>Office Theme</vt:lpstr>
      <vt:lpstr>Feuille de calcul</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IEC61499 - Universal Automation</dc:title>
  <dc:subject>PptxGenJS Presentation</dc:subject>
  <dc:creator>Damien LORIGEON</dc:creator>
  <cp:lastModifiedBy>Damien Lorigeon</cp:lastModifiedBy>
  <cp:revision>27</cp:revision>
  <dcterms:created xsi:type="dcterms:W3CDTF">2026-02-04T14:15:39Z</dcterms:created>
  <dcterms:modified xsi:type="dcterms:W3CDTF">2026-02-11T11:02:52Z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0x0101007E515E1E2CF8004C99C95607B9652EE2</vt:lpwstr>
  </property>
</Properties>
</file>